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68" r:id="rId16"/>
    <p:sldId id="264" r:id="rId17"/>
    <p:sldId id="266" r:id="rId18"/>
    <p:sldId id="265" r:id="rId19"/>
    <p:sldId id="269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70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289" autoAdjust="0"/>
  </p:normalViewPr>
  <p:slideViewPr>
    <p:cSldViewPr snapToGrid="0" snapToObjects="1">
      <p:cViewPr>
        <p:scale>
          <a:sx n="70" d="100"/>
          <a:sy n="70" d="100"/>
        </p:scale>
        <p:origin x="-81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Day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Administration</c:v>
                </c:pt>
                <c:pt idx="1">
                  <c:v>Organization</c:v>
                </c:pt>
                <c:pt idx="2">
                  <c:v>Day-to-Day Instruction</c:v>
                </c:pt>
                <c:pt idx="3">
                  <c:v>Instructional Program</c:v>
                </c:pt>
                <c:pt idx="4">
                  <c:v>Internal Relations</c:v>
                </c:pt>
                <c:pt idx="5">
                  <c:v>External Relations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0.27460000000000001</c:v>
                </c:pt>
                <c:pt idx="1">
                  <c:v>0.20949999999999999</c:v>
                </c:pt>
                <c:pt idx="2">
                  <c:v>5.8799999999999998E-2</c:v>
                </c:pt>
                <c:pt idx="3">
                  <c:v>6.7299999999999999E-2</c:v>
                </c:pt>
                <c:pt idx="4">
                  <c:v>0.1464</c:v>
                </c:pt>
                <c:pt idx="5">
                  <c:v>4.6899999999999997E-2</c:v>
                </c:pt>
                <c:pt idx="6">
                  <c:v>0.18679999999999999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91936"/>
        <c:axId val="91214208"/>
      </c:barChart>
      <c:catAx>
        <c:axId val="91191936"/>
        <c:scaling>
          <c:orientation val="minMax"/>
        </c:scaling>
        <c:delete val="0"/>
        <c:axPos val="b"/>
        <c:majorTickMark val="out"/>
        <c:minorTickMark val="none"/>
        <c:tickLblPos val="nextTo"/>
        <c:crossAx val="91214208"/>
        <c:crosses val="autoZero"/>
        <c:auto val="1"/>
        <c:lblAlgn val="ctr"/>
        <c:lblOffset val="100"/>
        <c:noMultiLvlLbl val="0"/>
      </c:catAx>
      <c:valAx>
        <c:axId val="91214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19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made a few changes to the registration process – hopefully avoiding those confusing reminders from MLP. Just sign up for the “day” and choose AM or PM with your feet.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70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dirty="0" smtClean="0"/>
              <a:t>Watch video. What are the “take-</a:t>
            </a:r>
            <a:r>
              <a:rPr lang="en-US" b="0" dirty="0" err="1" smtClean="0"/>
              <a:t>aways</a:t>
            </a:r>
            <a:r>
              <a:rPr lang="en-US" b="0" dirty="0" smtClean="0"/>
              <a:t>?”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simulation is designed to help evaluators prepare for the Beginning of the Year meetings they</a:t>
            </a:r>
            <a:r>
              <a:rPr lang="en-US" baseline="0" dirty="0" smtClean="0"/>
              <a:t> will soon be holding. This scenario is truncated because it does not include LATs because districts are doing so many different things at the local level.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Partners plan for the meeting. Then, partners match up with another set at their table and one set does the role play while the other watches and afterward provides feedback.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68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beginning the actual activity,</a:t>
            </a:r>
            <a:r>
              <a:rPr lang="en-US" baseline="0" dirty="0" smtClean="0"/>
              <a:t> make sure that everyone understand the resources available to them at the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5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point here is to get people refocused on Lead Evaluator Training by first having them share a little bit about what they’ve been doing. With this prompt, it emphasizes how important it is as leaders that we lead with a positive attitude and approach. As leaders we have to be hopeful and confident and share ownership and responsibility of the changes even if we are not 100% on board with all of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8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“nine” official goals of Lead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2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language about ongoing Lead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5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dirty="0" smtClean="0"/>
              <a:t>Visit the resources on the page. Go through them. </a:t>
            </a:r>
          </a:p>
          <a:p>
            <a:pPr>
              <a:spcBef>
                <a:spcPct val="0"/>
              </a:spcBef>
            </a:pPr>
            <a:endParaRPr lang="en-US" b="0" dirty="0" smtClean="0"/>
          </a:p>
          <a:p>
            <a:pPr>
              <a:spcBef>
                <a:spcPct val="0"/>
              </a:spcBef>
            </a:pPr>
            <a:r>
              <a:rPr lang="en-US" b="0" baseline="0" dirty="0" smtClean="0"/>
              <a:t>.</a:t>
            </a:r>
            <a:endParaRPr lang="en-US" b="0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dirty="0" smtClean="0"/>
              <a:t>Distribute the organizer</a:t>
            </a:r>
            <a:r>
              <a:rPr lang="en-US" b="0" baseline="0" dirty="0" smtClean="0"/>
              <a:t> and questions.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76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2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3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4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5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6.xls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http://www.polleverywhere.com/my/poll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2012-2013 Ongoing Training</a:t>
            </a:r>
          </a:p>
          <a:p>
            <a:r>
              <a:rPr lang="en-US" dirty="0" smtClean="0"/>
              <a:t>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5441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71" y="1222871"/>
            <a:ext cx="4296199" cy="602926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 meeting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Standards I and II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local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(LAT) target setting</a:t>
            </a:r>
          </a:p>
          <a:p>
            <a:pPr marL="365760" lvl="1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9698" r="50862" b="6573"/>
          <a:stretch/>
        </p:blipFill>
        <p:spPr bwMode="auto">
          <a:xfrm>
            <a:off x="4335328" y="1883368"/>
            <a:ext cx="4572000" cy="3666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3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 meeting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Standards I and II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 and local (LAT) target setting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As a table group, identify the questions you might ask during the meeting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33249" y="1518249"/>
            <a:ext cx="6495688" cy="147511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896188">
            <a:off x="-910649" y="888567"/>
            <a:ext cx="676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Guiding Questions: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 meeting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Standards I and II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 and local (LAT) target setting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As a table group, identify the questions you might ask during the meeting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Watch it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Debrief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33249" y="1518249"/>
            <a:ext cx="6495688" cy="147511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896188">
            <a:off x="-910649" y="888567"/>
            <a:ext cx="676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Guiding Questions: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Meet Ms. Montoya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goal is to plan for and conduct a “beginning of the year” meeting</a:t>
            </a:r>
          </a:p>
          <a:p>
            <a:r>
              <a:rPr lang="en-US" dirty="0" smtClean="0"/>
              <a:t>With a partner, plan the meeting. Do you want a shared agenda? Pre-meeting reflection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Mini-lesson:</a:t>
            </a:r>
            <a:br>
              <a:rPr lang="en-US" dirty="0" smtClean="0"/>
            </a:br>
            <a:r>
              <a:rPr lang="en-US" dirty="0" smtClean="0"/>
              <a:t>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5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60010"/>
          </a:xfrm>
        </p:spPr>
        <p:txBody>
          <a:bodyPr>
            <a:noAutofit/>
          </a:bodyPr>
          <a:lstStyle/>
          <a:p>
            <a:r>
              <a:rPr lang="en-US" sz="2400" dirty="0" smtClean="0"/>
              <a:t>You will need:</a:t>
            </a:r>
          </a:p>
          <a:p>
            <a:pPr marL="457200" lvl="1" indent="0">
              <a:buNone/>
            </a:pPr>
            <a:r>
              <a:rPr lang="en-US" sz="2000" dirty="0" smtClean="0"/>
              <a:t>Sample assessment items</a:t>
            </a:r>
          </a:p>
          <a:p>
            <a:pPr marL="457200" lvl="1" indent="0">
              <a:buNone/>
            </a:pPr>
            <a:r>
              <a:rPr lang="en-US" sz="2000" dirty="0" smtClean="0"/>
              <a:t>Common Core Learning Standards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/>
              <a:t>You </a:t>
            </a:r>
            <a:r>
              <a:rPr lang="en-US" sz="2400" dirty="0" smtClean="0"/>
              <a:t>might also need</a:t>
            </a:r>
            <a:r>
              <a:rPr lang="en-US" sz="2400" dirty="0"/>
              <a:t>:</a:t>
            </a:r>
          </a:p>
          <a:p>
            <a:pPr marL="457200" lvl="1" indent="0">
              <a:buNone/>
            </a:pPr>
            <a:r>
              <a:rPr lang="en-US" sz="2000" dirty="0" smtClean="0"/>
              <a:t>preApril/postApril</a:t>
            </a:r>
          </a:p>
          <a:p>
            <a:pPr marL="457200" lvl="1" indent="0">
              <a:buNone/>
            </a:pPr>
            <a:r>
              <a:rPr lang="en-US" sz="2000" dirty="0" smtClean="0"/>
              <a:t>Math emphases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027" name="Picture 3" descr="C:\Users\jcraig\AppData\Local\Microsoft\Windows\Temporary Internet Files\Content.IE5\4VYT9VWJ\MC90038917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64" y="3508036"/>
            <a:ext cx="4342902" cy="30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2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60010"/>
          </a:xfrm>
        </p:spPr>
        <p:txBody>
          <a:bodyPr>
            <a:noAutofit/>
          </a:bodyPr>
          <a:lstStyle/>
          <a:p>
            <a:r>
              <a:rPr lang="en-US" sz="2400" dirty="0"/>
              <a:t>Select one </a:t>
            </a:r>
            <a:r>
              <a:rPr lang="en-US" sz="2400" dirty="0" smtClean="0"/>
              <a:t>sample assessment item </a:t>
            </a:r>
            <a:r>
              <a:rPr lang="en-US" sz="2400" dirty="0"/>
              <a:t>from </a:t>
            </a:r>
            <a:r>
              <a:rPr lang="en-US" sz="2400" dirty="0" smtClean="0"/>
              <a:t>a lower grade test </a:t>
            </a:r>
            <a:endParaRPr lang="en-US" sz="2400" dirty="0"/>
          </a:p>
          <a:p>
            <a:r>
              <a:rPr lang="en-US" sz="2400" dirty="0"/>
              <a:t>With the </a:t>
            </a:r>
            <a:r>
              <a:rPr lang="en-US" sz="2400" dirty="0" smtClean="0"/>
              <a:t>corresponding grade’s standards in </a:t>
            </a:r>
            <a:r>
              <a:rPr lang="en-US" sz="2400" dirty="0"/>
              <a:t>front of you, discuss that item and its annotation with your colleague.  What is it measuring? </a:t>
            </a:r>
            <a:r>
              <a:rPr lang="en-US" sz="2400" dirty="0" smtClean="0"/>
              <a:t>What </a:t>
            </a:r>
            <a:r>
              <a:rPr lang="en-US" sz="2400" dirty="0"/>
              <a:t>choices did the item writer make?  </a:t>
            </a:r>
          </a:p>
          <a:p>
            <a:r>
              <a:rPr lang="en-US" sz="2400" dirty="0"/>
              <a:t>Trace one of those measured standards backwards to </a:t>
            </a:r>
            <a:r>
              <a:rPr lang="en-US" sz="2400" dirty="0" smtClean="0"/>
              <a:t>lower grades. What </a:t>
            </a:r>
            <a:r>
              <a:rPr lang="en-US" sz="2400" dirty="0"/>
              <a:t>is happening in those grades in that same </a:t>
            </a:r>
            <a:r>
              <a:rPr lang="en-US" sz="2400" dirty="0" smtClean="0"/>
              <a:t>standard? </a:t>
            </a:r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does it </a:t>
            </a:r>
            <a:r>
              <a:rPr lang="en-US" sz="2400" dirty="0" smtClean="0"/>
              <a:t>build through P-2?</a:t>
            </a:r>
            <a:endParaRPr lang="en-US" sz="2400" dirty="0"/>
          </a:p>
          <a:p>
            <a:r>
              <a:rPr lang="en-US" sz="2400" dirty="0"/>
              <a:t>Focus now on </a:t>
            </a:r>
            <a:r>
              <a:rPr lang="en-US" sz="2400" dirty="0" smtClean="0"/>
              <a:t>2nd </a:t>
            </a:r>
            <a:r>
              <a:rPr lang="en-US" sz="2400" dirty="0"/>
              <a:t>grade. H</a:t>
            </a:r>
            <a:r>
              <a:rPr lang="en-US" sz="2400" dirty="0" smtClean="0"/>
              <a:t>ow </a:t>
            </a:r>
            <a:r>
              <a:rPr lang="en-US" sz="2400" dirty="0"/>
              <a:t>would you measure student </a:t>
            </a:r>
            <a:r>
              <a:rPr lang="en-US" sz="2400" dirty="0" smtClean="0"/>
              <a:t>knowledge/skill? In </a:t>
            </a:r>
            <a:r>
              <a:rPr lang="en-US" sz="2400" dirty="0"/>
              <a:t>that </a:t>
            </a:r>
            <a:r>
              <a:rPr lang="en-US" sz="2400" dirty="0" smtClean="0"/>
              <a:t>standard for 1st grade</a:t>
            </a:r>
            <a:r>
              <a:rPr lang="en-US" sz="2400" dirty="0"/>
              <a:t>?</a:t>
            </a:r>
          </a:p>
          <a:p>
            <a:r>
              <a:rPr lang="en-US" sz="2400" b="1" dirty="0" smtClean="0"/>
              <a:t>So What? </a:t>
            </a:r>
            <a:r>
              <a:rPr lang="en-US" sz="2400" dirty="0" smtClean="0"/>
              <a:t>Does this mean for your math program?</a:t>
            </a:r>
            <a:endParaRPr lang="en-US" sz="2400" dirty="0"/>
          </a:p>
        </p:txBody>
      </p:sp>
      <p:pic>
        <p:nvPicPr>
          <p:cNvPr id="4" name="Picture 3" descr="C:\Users\jcraig\AppData\Local\Microsoft\Windows\Temporary Internet Files\Content.IE5\4VYT9VWJ\MC9003891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45" y="365353"/>
            <a:ext cx="128205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Walk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60010"/>
          </a:xfrm>
        </p:spPr>
        <p:txBody>
          <a:bodyPr>
            <a:noAutofit/>
          </a:bodyPr>
          <a:lstStyle/>
          <a:p>
            <a:r>
              <a:rPr lang="en-US" sz="2400" dirty="0"/>
              <a:t>Trace that same standard up to 8th </a:t>
            </a:r>
            <a:r>
              <a:rPr lang="en-US" sz="2400" dirty="0" smtClean="0"/>
              <a:t>grade</a:t>
            </a:r>
            <a:endParaRPr lang="en-US" sz="2400" dirty="0"/>
          </a:p>
          <a:p>
            <a:r>
              <a:rPr lang="en-US" sz="2400" dirty="0"/>
              <a:t>Look at the </a:t>
            </a:r>
            <a:r>
              <a:rPr lang="en-US" sz="2400" dirty="0" smtClean="0"/>
              <a:t>higher </a:t>
            </a:r>
            <a:r>
              <a:rPr lang="en-US" sz="2400" dirty="0"/>
              <a:t>grade sample items and see how it plays out in those </a:t>
            </a:r>
            <a:r>
              <a:rPr lang="en-US" sz="2400" dirty="0" smtClean="0"/>
              <a:t>questions</a:t>
            </a:r>
            <a:endParaRPr lang="en-US" sz="2400" dirty="0"/>
          </a:p>
          <a:p>
            <a:r>
              <a:rPr lang="en-US" sz="2400" b="1" dirty="0" smtClean="0"/>
              <a:t>So What? </a:t>
            </a:r>
            <a:r>
              <a:rPr lang="en-US" sz="2400" dirty="0" smtClean="0"/>
              <a:t>are </a:t>
            </a:r>
            <a:r>
              <a:rPr lang="en-US" sz="2400" dirty="0"/>
              <a:t>the instructional </a:t>
            </a:r>
            <a:r>
              <a:rPr lang="en-US" sz="2400" dirty="0" smtClean="0"/>
              <a:t> and programmatic implications</a:t>
            </a:r>
            <a:r>
              <a:rPr lang="en-US" sz="2400" dirty="0"/>
              <a:t>?</a:t>
            </a:r>
          </a:p>
        </p:txBody>
      </p:sp>
      <p:pic>
        <p:nvPicPr>
          <p:cNvPr id="4" name="Picture 3" descr="C:\Users\jcraig\AppData\Local\Microsoft\Windows\Temporary Internet Files\Content.IE5\4VYT9VWJ\MC9003891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53" y="365353"/>
            <a:ext cx="128205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1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5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[re]Orientation</a:t>
            </a:r>
          </a:p>
          <a:p>
            <a:r>
              <a:rPr lang="en-US" dirty="0" smtClean="0"/>
              <a:t>Lead Evaluator Training</a:t>
            </a:r>
          </a:p>
          <a:p>
            <a:r>
              <a:rPr lang="en-US" dirty="0" smtClean="0"/>
              <a:t>Agenda Review	</a:t>
            </a:r>
            <a:endParaRPr lang="en-US" dirty="0"/>
          </a:p>
        </p:txBody>
      </p:sp>
      <p:pic>
        <p:nvPicPr>
          <p:cNvPr id="9218" name="Picture 2" descr="C:\Users\jcraig\AppData\Local\Microsoft\Windows\Temporary Internet Files\Content.IE5\SK5XLSR9\MC90038356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590" flipH="1">
            <a:off x="5453615" y="3729638"/>
            <a:ext cx="2598575" cy="308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5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109" y="878497"/>
            <a:ext cx="7370285" cy="487176"/>
          </a:xfr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Looking At the Year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0655" y="3823855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7446" r="5981" b="18443"/>
          <a:stretch/>
        </p:blipFill>
        <p:spPr>
          <a:xfrm>
            <a:off x="688767" y="1356815"/>
            <a:ext cx="7772400" cy="50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Allocation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020160"/>
              </p:ext>
            </p:extLst>
          </p:nvPr>
        </p:nvGraphicFramePr>
        <p:xfrm>
          <a:off x="457200" y="16906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555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439002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72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66656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388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877760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550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83911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856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54056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695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out your calendars.</a:t>
            </a:r>
          </a:p>
          <a:p>
            <a:r>
              <a:rPr lang="en-US" dirty="0" smtClean="0"/>
              <a:t>Have you blocked off time for classroom visits? Meeting with teachers? Attendance at team meetings to monitor data-driven instruction?</a:t>
            </a:r>
          </a:p>
          <a:p>
            <a:endParaRPr lang="en-US" dirty="0" smtClean="0"/>
          </a:p>
        </p:txBody>
      </p:sp>
      <p:pic>
        <p:nvPicPr>
          <p:cNvPr id="6146" name="Picture 2" descr="C:\Users\jcraig\AppData\Local\Microsoft\Windows\Temporary Internet Files\Content.IE5\A4ZNIRU6\MC90007862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7" y="4205315"/>
            <a:ext cx="1746048" cy="24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46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at your table about how you are scheduling and blocking out time.</a:t>
            </a:r>
          </a:p>
          <a:p>
            <a:r>
              <a:rPr lang="en-US" dirty="0" smtClean="0"/>
              <a:t>What systems do you have in place to protect time in your calendar?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A4ZNIRU6\MC90007862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7" y="4205315"/>
            <a:ext cx="1746048" cy="24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74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5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smtClean="0"/>
              <a:t>re]Orientation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On the Inside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are you most worried about?</a:t>
            </a:r>
          </a:p>
          <a:p>
            <a:r>
              <a:rPr lang="en-US" dirty="0" smtClean="0"/>
              <a:t>What are you most uncertain about?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On the Outside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As a leader, what are you saying to your staff?</a:t>
            </a:r>
          </a:p>
          <a:p>
            <a:r>
              <a:rPr lang="en-US" dirty="0" smtClean="0"/>
              <a:t>What are you doing to portray the right balance of security and anxiety?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97541" y="1534715"/>
            <a:ext cx="1214651" cy="9355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566848" y="1534715"/>
            <a:ext cx="1471683" cy="9355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C:\Users\jcraig\AppData\Local\Microsoft\Windows\Temporary Internet Files\Content.IE5\V43YO1IK\MC90007862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70" y="4036730"/>
            <a:ext cx="2220313" cy="27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9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Watch the video</a:t>
            </a:r>
          </a:p>
          <a:p>
            <a:r>
              <a:rPr lang="en-US" dirty="0" smtClean="0"/>
              <a:t>Collect evidence</a:t>
            </a:r>
          </a:p>
          <a:p>
            <a:r>
              <a:rPr lang="en-US" dirty="0" smtClean="0"/>
              <a:t>Focus on environment</a:t>
            </a:r>
          </a:p>
          <a:p>
            <a:pPr lvl="1"/>
            <a:r>
              <a:rPr lang="en-US" dirty="0" smtClean="0"/>
              <a:t>Standard IV (Teaching Standards and NYSUT)</a:t>
            </a:r>
          </a:p>
          <a:p>
            <a:pPr lvl="1"/>
            <a:r>
              <a:rPr lang="en-US" dirty="0" smtClean="0"/>
              <a:t>Domain 2 (Danielson)</a:t>
            </a:r>
            <a:endParaRPr lang="en-US" dirty="0"/>
          </a:p>
        </p:txBody>
      </p:sp>
      <p:pic>
        <p:nvPicPr>
          <p:cNvPr id="7170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81774" y="3829514"/>
            <a:ext cx="2042859" cy="2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148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Label the evidence provided to you</a:t>
            </a:r>
          </a:p>
          <a:p>
            <a:r>
              <a:rPr lang="en-US" dirty="0" smtClean="0"/>
              <a:t>Use Standards (refer to Danielson)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81774" y="3829514"/>
            <a:ext cx="2042859" cy="2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87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Rate the teacher on Standard 4.</a:t>
            </a:r>
          </a:p>
          <a:p>
            <a:r>
              <a:rPr lang="en-US" dirty="0" smtClean="0"/>
              <a:t>As prompted in </a:t>
            </a:r>
            <a:r>
              <a:rPr lang="en-US" dirty="0" smtClean="0">
                <a:hlinkClick r:id="rId2"/>
              </a:rPr>
              <a:t>polleverywhere</a:t>
            </a:r>
            <a:r>
              <a:rPr lang="en-US" dirty="0" smtClean="0"/>
              <a:t>, submit your rating</a:t>
            </a:r>
          </a:p>
          <a:p>
            <a:r>
              <a:rPr lang="en-US" dirty="0" smtClean="0"/>
              <a:t>Where were you, compared to</a:t>
            </a:r>
          </a:p>
          <a:p>
            <a:pPr lvl="1"/>
            <a:r>
              <a:rPr lang="en-US" dirty="0" smtClean="0"/>
              <a:t>Others in the room</a:t>
            </a:r>
            <a:br>
              <a:rPr lang="en-US" dirty="0" smtClean="0"/>
            </a:br>
            <a:r>
              <a:rPr lang="en-US" dirty="0" smtClean="0"/>
              <a:t>(inter-rater </a:t>
            </a:r>
            <a:r>
              <a:rPr lang="en-US" dirty="0" smtClean="0"/>
              <a:t>agreement)</a:t>
            </a:r>
          </a:p>
          <a:p>
            <a:pPr lvl="1"/>
            <a:r>
              <a:rPr lang="en-US" dirty="0" smtClean="0"/>
              <a:t>The facilitator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(inter-rater </a:t>
            </a:r>
            <a:r>
              <a:rPr lang="en-US" dirty="0" smtClean="0"/>
              <a:t>reliability)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81774" y="3829514"/>
            <a:ext cx="2042859" cy="2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51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of the Year Meetings</a:t>
            </a:r>
          </a:p>
          <a:p>
            <a:r>
              <a:rPr lang="en-US" dirty="0" smtClean="0"/>
              <a:t>Mini-lesson: Mathematics</a:t>
            </a:r>
          </a:p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Evidence-based Evaluation</a:t>
            </a:r>
          </a:p>
          <a:p>
            <a:pPr lvl="1"/>
            <a:r>
              <a:rPr lang="en-US" dirty="0" smtClean="0"/>
              <a:t>Evidence Collection</a:t>
            </a:r>
          </a:p>
          <a:p>
            <a:pPr lvl="1"/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Rating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240" y="1317281"/>
            <a:ext cx="566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Arial Black" pitchFamily="34" charset="0"/>
                <a:sym typeface="Symbol"/>
              </a:rPr>
              <a:t></a:t>
            </a:r>
            <a:endParaRPr lang="en-US" sz="6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808" y="1906417"/>
            <a:ext cx="566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Arial Black" pitchFamily="34" charset="0"/>
                <a:sym typeface="Symbol"/>
              </a:rPr>
              <a:t></a:t>
            </a:r>
            <a:endParaRPr lang="en-US" sz="6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456" y="2547873"/>
            <a:ext cx="566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Arial Black" pitchFamily="34" charset="0"/>
                <a:sym typeface="Symbol"/>
              </a:rPr>
              <a:t></a:t>
            </a:r>
            <a:endParaRPr lang="en-US" sz="6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456" y="3162033"/>
            <a:ext cx="566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Arial Black" pitchFamily="34" charset="0"/>
                <a:sym typeface="Symbol"/>
              </a:rPr>
              <a:t></a:t>
            </a:r>
            <a:endParaRPr lang="en-US" sz="6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2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November 19</a:t>
            </a:r>
            <a:r>
              <a:rPr lang="en-US" baseline="30000" dirty="0" smtClean="0"/>
              <a:t>th</a:t>
            </a:r>
            <a:r>
              <a:rPr lang="en-US" dirty="0" smtClean="0"/>
              <a:t> in Syracuse</a:t>
            </a:r>
          </a:p>
          <a:p>
            <a:r>
              <a:rPr lang="en-US" dirty="0" smtClean="0"/>
              <a:t>November 20</a:t>
            </a:r>
            <a:r>
              <a:rPr lang="en-US" baseline="30000" dirty="0" smtClean="0"/>
              <a:t>th</a:t>
            </a:r>
            <a:r>
              <a:rPr lang="en-US" dirty="0" smtClean="0"/>
              <a:t> in Cortland</a:t>
            </a:r>
          </a:p>
          <a:p>
            <a:endParaRPr lang="en-US" dirty="0"/>
          </a:p>
          <a:p>
            <a:r>
              <a:rPr lang="en-US" dirty="0" smtClean="0"/>
              <a:t>Agenda will include</a:t>
            </a:r>
          </a:p>
          <a:p>
            <a:pPr lvl="1"/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Ongoing Growth-Producing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New </a:t>
            </a:r>
            <a:r>
              <a:rPr lang="en-US" dirty="0"/>
              <a:t>York State Teaching Standards and Leadership Standards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Evidence-based </a:t>
            </a:r>
            <a:r>
              <a:rPr lang="en-US" dirty="0"/>
              <a:t>observation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Student Growth Percentile and VA Growth Model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the State-approved teacher or principal rubrics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any assessment tools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State-approved locally selected measures of student achievement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</a:t>
            </a:r>
            <a:r>
              <a:rPr lang="en-US" dirty="0"/>
              <a:t>of the Statewide Instructional Reporting </a:t>
            </a:r>
            <a:r>
              <a:rPr lang="en-US" dirty="0" smtClean="0"/>
              <a:t>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Scoring </a:t>
            </a:r>
            <a:r>
              <a:rPr lang="en-US" dirty="0"/>
              <a:t>methodology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Specific </a:t>
            </a:r>
            <a:r>
              <a:rPr lang="en-US" dirty="0"/>
              <a:t>considerations in evaluating teachers and principals of ELLs and students with disabilities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11" y="325527"/>
            <a:ext cx="225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Year 1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From the Review Room: “Describe </a:t>
            </a:r>
            <a:r>
              <a:rPr lang="en-US" dirty="0"/>
              <a:t>the process by which evaluators will be trained and the process for how the district will certify and re-certify lead evaluators. Describe the process for ensuring inter-rater reliability. Describe the duration and nature of such training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Continue to collect evidence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collected evidence to rate teachers on a rubric (with feedback)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Manage the new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Employ growth-producing feedback to increase the quality of teaching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 </a:t>
            </a:r>
            <a:r>
              <a:rPr lang="en-US" dirty="0"/>
              <a:t>the Reform Agenda (RTTT)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0800000" flipV="1">
            <a:off x="293428" y="5377214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of the Year Meetings</a:t>
            </a:r>
          </a:p>
          <a:p>
            <a:r>
              <a:rPr lang="en-US" dirty="0" smtClean="0"/>
              <a:t>Mini-lesson: Mathematics</a:t>
            </a:r>
          </a:p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Evidence-based Evaluation</a:t>
            </a:r>
          </a:p>
          <a:p>
            <a:pPr lvl="1"/>
            <a:r>
              <a:rPr lang="en-US" dirty="0" smtClean="0"/>
              <a:t>Evidence Collection</a:t>
            </a:r>
          </a:p>
          <a:p>
            <a:pPr lvl="1"/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Rating</a:t>
            </a:r>
          </a:p>
        </p:txBody>
      </p:sp>
    </p:spTree>
    <p:extLst>
      <p:ext uri="{BB962C8B-B14F-4D97-AF65-F5344CB8AC3E}">
        <p14:creationId xmlns:p14="http://schemas.microsoft.com/office/powerpoint/2010/main" val="28894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Beginning of the Year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1123</Words>
  <Application>Microsoft Office PowerPoint</Application>
  <PresentationFormat>On-screen Show (4:3)</PresentationFormat>
  <Paragraphs>196</Paragraphs>
  <Slides>34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IS_template</vt:lpstr>
      <vt:lpstr>Worksheet</vt:lpstr>
      <vt:lpstr>Lead Evaluator Training</vt:lpstr>
      <vt:lpstr>Welcome Back!</vt:lpstr>
      <vt:lpstr>[re]Orientation</vt:lpstr>
      <vt:lpstr>Lead Evaluator Training</vt:lpstr>
      <vt:lpstr>Lead Evaluator Training</vt:lpstr>
      <vt:lpstr>Lead Evaluator Training</vt:lpstr>
      <vt:lpstr>Agenda</vt:lpstr>
      <vt:lpstr>Beginning of the Year Meeting</vt:lpstr>
      <vt:lpstr>The Year at a Glance</vt:lpstr>
      <vt:lpstr>The Year at a Glance</vt:lpstr>
      <vt:lpstr>PowerPoint Presentation</vt:lpstr>
      <vt:lpstr>PowerPoint Presentation</vt:lpstr>
      <vt:lpstr>PowerPoint Presentation</vt:lpstr>
      <vt:lpstr>Meet Ms. Montoya</vt:lpstr>
      <vt:lpstr>Mini-lesson: Mathematics</vt:lpstr>
      <vt:lpstr>Math Walk</vt:lpstr>
      <vt:lpstr>Math Walk</vt:lpstr>
      <vt:lpstr>Math Walk - continued</vt:lpstr>
      <vt:lpstr>Time Management</vt:lpstr>
      <vt:lpstr>PowerPoint Presentation</vt:lpstr>
      <vt:lpstr>Time Allocation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Management</vt:lpstr>
      <vt:lpstr>Time Management</vt:lpstr>
      <vt:lpstr>Evidence</vt:lpstr>
      <vt:lpstr>Evidence Collection</vt:lpstr>
      <vt:lpstr>Evidence Collection</vt:lpstr>
      <vt:lpstr>Evidence Collection</vt:lpstr>
      <vt:lpstr>Agenda</vt:lpstr>
      <vt:lpstr>Next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52</cp:revision>
  <cp:lastPrinted>2012-09-14T11:38:28Z</cp:lastPrinted>
  <dcterms:created xsi:type="dcterms:W3CDTF">2012-08-15T11:27:34Z</dcterms:created>
  <dcterms:modified xsi:type="dcterms:W3CDTF">2012-09-14T14:50:26Z</dcterms:modified>
</cp:coreProperties>
</file>