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1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2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5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6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501" r:id="rId4"/>
    <p:sldId id="559" r:id="rId5"/>
    <p:sldId id="616" r:id="rId6"/>
    <p:sldId id="458" r:id="rId7"/>
    <p:sldId id="4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583" r:id="rId16"/>
    <p:sldId id="618" r:id="rId17"/>
    <p:sldId id="565" r:id="rId18"/>
    <p:sldId id="566" r:id="rId19"/>
    <p:sldId id="587" r:id="rId20"/>
    <p:sldId id="617" r:id="rId21"/>
    <p:sldId id="619" r:id="rId22"/>
    <p:sldId id="576" r:id="rId23"/>
    <p:sldId id="612" r:id="rId24"/>
    <p:sldId id="613" r:id="rId25"/>
    <p:sldId id="614" r:id="rId26"/>
    <p:sldId id="615" r:id="rId27"/>
    <p:sldId id="513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B5F21"/>
    <a:srgbClr val="99CC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234" autoAdjust="0"/>
  </p:normalViewPr>
  <p:slideViewPr>
    <p:cSldViewPr>
      <p:cViewPr>
        <p:scale>
          <a:sx n="50" d="100"/>
          <a:sy n="50" d="100"/>
        </p:scale>
        <p:origin x="-1656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66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6DF93-B23F-4DB2-9A72-B5A2345F04A4}" type="datetimeFigureOut">
              <a:rPr lang="en-US" smtClean="0"/>
              <a:t>6/14/2012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A8E3B2-D99F-436E-BB4F-CA74E6C01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2DC8FCA9-83AD-406C-8E33-293FC22CCE00}" type="datetimeFigureOut">
              <a:rPr lang="en-US"/>
              <a:pPr>
                <a:defRPr/>
              </a:pPr>
              <a:t>6/14/2012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A9BFE9A-3A24-42A0-B263-44468B3D6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37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BFE9A-3A24-42A0-B263-44468B3D66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BFE9A-3A24-42A0-B263-44468B3D66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0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2517-B12A-4769-B828-CF16A6F39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47BA-1089-4DFD-98C0-0DD710785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F158-050F-4BBC-89A2-1DDC44C6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407E-C7F4-4021-AD3A-EDF809FB1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6F8C-B594-4ED0-B642-EE668EF6B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3D7D-43E0-476F-B695-35203AE13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F396-90D6-4B37-AD8F-4816157C1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8BA5-A54E-467A-B64B-3533D0202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1C63-4664-4271-B749-007613FF1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5DA-B747-4DC7-9D81-1EFCD1C67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FDD7-9504-4B61-89CF-37790DBE0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F012E2-3C4B-43B5-B5E9-C8483435A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1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1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1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2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6.xml"/><Relationship Id="rId7" Type="http://schemas.openxmlformats.org/officeDocument/2006/relationships/hyperlink" Target="http://www.ocmboces.org/teacherpage.cfm?teacher=1518" TargetMode="Externa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1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1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jpeg"/><Relationship Id="rId5" Type="http://schemas.openxmlformats.org/officeDocument/2006/relationships/tags" Target="../tags/tag85.xml"/><Relationship Id="rId10" Type="http://schemas.openxmlformats.org/officeDocument/2006/relationships/image" Target="../media/image4.jpeg"/><Relationship Id="rId4" Type="http://schemas.openxmlformats.org/officeDocument/2006/relationships/tags" Target="../tags/tag84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39624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June, 2012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2012-13 CI&amp;A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you…. 24 responses representing 19 districts</a:t>
            </a:r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Regional</a:t>
            </a:r>
          </a:p>
          <a:p>
            <a:pPr lvl="1"/>
            <a:r>
              <a:rPr lang="en-US" dirty="0" smtClean="0"/>
              <a:t>Customized</a:t>
            </a:r>
          </a:p>
          <a:p>
            <a:pPr lvl="2"/>
            <a:r>
              <a:rPr lang="en-US" dirty="0" smtClean="0"/>
              <a:t>Included days</a:t>
            </a:r>
            <a:endParaRPr lang="en-US" dirty="0"/>
          </a:p>
        </p:txBody>
      </p:sp>
      <p:pic>
        <p:nvPicPr>
          <p:cNvPr id="1026" name="Picture 2" descr="C:\Users\lradicel\AppData\Local\Microsoft\Windows\Temporary Internet Files\Content.IE5\222SRUZ8\MP9003829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25090"/>
            <a:ext cx="49072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survey says….</a:t>
            </a:r>
            <a:br>
              <a:rPr lang="en-US" dirty="0" smtClean="0"/>
            </a:br>
            <a:r>
              <a:rPr lang="en-US" dirty="0" smtClean="0"/>
              <a:t>Top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CCLS: planning-</a:t>
            </a:r>
            <a:r>
              <a:rPr lang="en-US" dirty="0" smtClean="0">
                <a:solidFill>
                  <a:srgbClr val="0070C0"/>
                </a:solidFill>
              </a:rPr>
              <a:t>prioritizing and unwrapping</a:t>
            </a:r>
          </a:p>
          <a:p>
            <a:r>
              <a:rPr lang="en-US" dirty="0" smtClean="0"/>
              <a:t>CCLS: </a:t>
            </a:r>
            <a:r>
              <a:rPr lang="en-US" dirty="0" smtClean="0">
                <a:solidFill>
                  <a:srgbClr val="0070C0"/>
                </a:solidFill>
              </a:rPr>
              <a:t>Standards based units</a:t>
            </a:r>
          </a:p>
          <a:p>
            <a:r>
              <a:rPr lang="en-US" dirty="0" smtClean="0"/>
              <a:t>CCLS: Standards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mapping</a:t>
            </a:r>
            <a:r>
              <a:rPr lang="en-US" dirty="0" smtClean="0"/>
              <a:t> and curriculum </a:t>
            </a:r>
          </a:p>
          <a:p>
            <a:r>
              <a:rPr lang="en-US" dirty="0" smtClean="0"/>
              <a:t>Strategies for </a:t>
            </a:r>
            <a:r>
              <a:rPr lang="en-US" dirty="0" smtClean="0">
                <a:solidFill>
                  <a:srgbClr val="0070C0"/>
                </a:solidFill>
              </a:rPr>
              <a:t>differentiated instruction</a:t>
            </a:r>
          </a:p>
          <a:p>
            <a:r>
              <a:rPr lang="en-US" dirty="0" smtClean="0"/>
              <a:t>Instructional strategies for </a:t>
            </a:r>
            <a:r>
              <a:rPr lang="en-US" dirty="0" smtClean="0">
                <a:solidFill>
                  <a:srgbClr val="0070C0"/>
                </a:solidFill>
              </a:rPr>
              <a:t>math shifts</a:t>
            </a:r>
          </a:p>
          <a:p>
            <a:r>
              <a:rPr lang="en-US" dirty="0" smtClean="0"/>
              <a:t>Use of </a:t>
            </a:r>
            <a:r>
              <a:rPr lang="en-US" dirty="0" smtClean="0">
                <a:solidFill>
                  <a:srgbClr val="0070C0"/>
                </a:solidFill>
              </a:rPr>
              <a:t>data for instructional decisions</a:t>
            </a:r>
            <a:r>
              <a:rPr lang="en-US" dirty="0" smtClean="0"/>
              <a:t>-protocols for looking at student work and assessments</a:t>
            </a:r>
          </a:p>
          <a:p>
            <a:r>
              <a:rPr lang="en-US" dirty="0" smtClean="0"/>
              <a:t>Developing </a:t>
            </a:r>
            <a:r>
              <a:rPr lang="en-US" dirty="0" smtClean="0">
                <a:solidFill>
                  <a:srgbClr val="0070C0"/>
                </a:solidFill>
              </a:rPr>
              <a:t>common formative assessments</a:t>
            </a:r>
          </a:p>
          <a:p>
            <a:r>
              <a:rPr lang="en-US" dirty="0" smtClean="0"/>
              <a:t>Development of </a:t>
            </a:r>
            <a:r>
              <a:rPr lang="en-US" dirty="0" smtClean="0">
                <a:solidFill>
                  <a:srgbClr val="0070C0"/>
                </a:solidFill>
              </a:rPr>
              <a:t>quality assessments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Regional  assessment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Strategies working with </a:t>
            </a:r>
            <a:r>
              <a:rPr lang="en-US" dirty="0" smtClean="0">
                <a:solidFill>
                  <a:srgbClr val="0070C0"/>
                </a:solidFill>
              </a:rPr>
              <a:t>students from poverty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level of priority….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Standards based planning </a:t>
            </a:r>
            <a:r>
              <a:rPr lang="en-US" dirty="0" smtClean="0"/>
              <a:t>(Instruction for All)</a:t>
            </a:r>
          </a:p>
          <a:p>
            <a:r>
              <a:rPr lang="en-US" dirty="0" smtClean="0"/>
              <a:t>Supporting needs of </a:t>
            </a:r>
            <a:r>
              <a:rPr lang="en-US" dirty="0" smtClean="0">
                <a:solidFill>
                  <a:srgbClr val="FF0000"/>
                </a:solidFill>
              </a:rPr>
              <a:t>diverse learners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Co-teaching</a:t>
            </a:r>
          </a:p>
          <a:p>
            <a:r>
              <a:rPr lang="en-US" dirty="0" smtClean="0"/>
              <a:t>Instructional </a:t>
            </a:r>
            <a:r>
              <a:rPr lang="en-US" dirty="0" smtClean="0">
                <a:solidFill>
                  <a:srgbClr val="FF0000"/>
                </a:solidFill>
              </a:rPr>
              <a:t>Strategies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Content literacy, Vocabulary, Comprehension, Cognitive engagement, literacy shifts</a:t>
            </a:r>
          </a:p>
          <a:p>
            <a:r>
              <a:rPr lang="en-US" dirty="0" smtClean="0"/>
              <a:t>Century 21 Skills and </a:t>
            </a:r>
            <a:r>
              <a:rPr lang="en-US" dirty="0" smtClean="0">
                <a:solidFill>
                  <a:srgbClr val="FF0000"/>
                </a:solidFill>
              </a:rPr>
              <a:t>Effective Teaching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PBL</a:t>
            </a:r>
            <a:r>
              <a:rPr lang="en-US" dirty="0" smtClean="0"/>
              <a:t>-Connecting with CCLS implementation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Responsive Classroom </a:t>
            </a:r>
            <a:r>
              <a:rPr lang="en-US" dirty="0" smtClean="0"/>
              <a:t>Part 1 and 2</a:t>
            </a:r>
          </a:p>
          <a:p>
            <a:r>
              <a:rPr lang="en-US" dirty="0" smtClean="0"/>
              <a:t>Responsive Classroom for </a:t>
            </a:r>
            <a:r>
              <a:rPr lang="en-US" dirty="0" smtClean="0">
                <a:solidFill>
                  <a:srgbClr val="FF0000"/>
                </a:solidFill>
              </a:rPr>
              <a:t>paraprofessionals</a:t>
            </a:r>
          </a:p>
          <a:p>
            <a:r>
              <a:rPr lang="en-US" dirty="0" smtClean="0"/>
              <a:t>Use of  </a:t>
            </a:r>
            <a:r>
              <a:rPr lang="en-US" dirty="0" smtClean="0">
                <a:solidFill>
                  <a:srgbClr val="FF0000"/>
                </a:solidFill>
              </a:rPr>
              <a:t>teacher language</a:t>
            </a:r>
          </a:p>
          <a:p>
            <a:r>
              <a:rPr lang="en-US" dirty="0" smtClean="0"/>
              <a:t>Students from </a:t>
            </a:r>
            <a:r>
              <a:rPr lang="en-US" dirty="0" smtClean="0">
                <a:solidFill>
                  <a:srgbClr val="FF0000"/>
                </a:solidFill>
              </a:rPr>
              <a:t>poverty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Response to Intervention</a:t>
            </a:r>
            <a:r>
              <a:rPr lang="en-US" dirty="0" smtClean="0"/>
              <a:t>-Secondary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Other options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District specific</a:t>
            </a:r>
            <a:endParaRPr lang="en-US" dirty="0"/>
          </a:p>
          <a:p>
            <a:r>
              <a:rPr lang="en-US" dirty="0" smtClean="0"/>
              <a:t>On-Site (or at BOCES)</a:t>
            </a:r>
            <a:endParaRPr lang="en-US" dirty="0"/>
          </a:p>
          <a:p>
            <a:r>
              <a:rPr lang="en-US" dirty="0" smtClean="0"/>
              <a:t>Your specified outcomes</a:t>
            </a:r>
            <a:endParaRPr lang="en-US" dirty="0"/>
          </a:p>
          <a:p>
            <a:r>
              <a:rPr lang="en-US" dirty="0" smtClean="0"/>
              <a:t>Every district has minimum of one included day and most have Network Team days, too</a:t>
            </a:r>
            <a:endParaRPr lang="en-US" dirty="0"/>
          </a:p>
        </p:txBody>
      </p:sp>
      <p:pic>
        <p:nvPicPr>
          <p:cNvPr id="2050" name="Picture 2" descr="C:\Users\lradicel\AppData\Local\Microsoft\Windows\Temporary Internet Files\Content.IE5\IYB6OLTX\MM900323765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85665"/>
            <a:ext cx="2681812" cy="29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Literacy Programs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Reading Recovery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Leveled Literacy Intervention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Level- Grades 3 and above….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Will start late fall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05200"/>
            <a:ext cx="1828800" cy="20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Teacher Centers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576512" cy="433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Assessment: A </a:t>
            </a:r>
            <a:r>
              <a:rPr lang="en-US" sz="3200" spc="-80" dirty="0"/>
              <a:t>Balanced </a:t>
            </a:r>
            <a:r>
              <a:rPr lang="en-US" sz="3200" spc="-80" dirty="0" smtClean="0"/>
              <a:t>Overview…and </a:t>
            </a:r>
            <a:r>
              <a:rPr lang="en-US" sz="3200" spc="-80" dirty="0"/>
              <a:t>the </a:t>
            </a:r>
            <a:r>
              <a:rPr lang="en-US" sz="3200" spc="-80" dirty="0" err="1" smtClean="0"/>
              <a:t>Nitty</a:t>
            </a:r>
            <a:r>
              <a:rPr lang="en-US" sz="3200" spc="-80" dirty="0" smtClean="0"/>
              <a:t> Gritty</a:t>
            </a:r>
            <a:endParaRPr lang="en-US" sz="3200" spc="-80" dirty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pc="-80" dirty="0" smtClean="0"/>
              <a:t>October </a:t>
            </a:r>
            <a:r>
              <a:rPr lang="en-US" spc="-80" dirty="0"/>
              <a:t>3, 2012 – A Balanced Assessment </a:t>
            </a:r>
            <a:r>
              <a:rPr lang="en-US" spc="-80" dirty="0" smtClean="0"/>
              <a:t>Overview</a:t>
            </a:r>
            <a:endParaRPr lang="en-US" spc="-80" dirty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pc="-80" dirty="0"/>
              <a:t>December 6, 2012 – Using Your Common Formative Assessments – Looking at student </a:t>
            </a:r>
            <a:r>
              <a:rPr lang="en-US" spc="-80" dirty="0" smtClean="0"/>
              <a:t>work</a:t>
            </a:r>
            <a:endParaRPr lang="en-US" spc="-80" dirty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pc="-80" dirty="0"/>
              <a:t>February 26, 2013 – Daily Formative </a:t>
            </a:r>
            <a:r>
              <a:rPr lang="en-US" spc="-80" dirty="0" smtClean="0"/>
              <a:t>Assessments</a:t>
            </a:r>
            <a:endParaRPr lang="en-US" spc="-80" dirty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pc="-80" dirty="0"/>
              <a:t>April 10, 2013 – Rounding up your Evidence for Standard #5 –Assessment For Student </a:t>
            </a:r>
            <a:r>
              <a:rPr lang="en-US" spc="-80" dirty="0" smtClean="0"/>
              <a:t>Learning</a:t>
            </a:r>
            <a:endParaRPr lang="en-US" spc="-80" dirty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pc="-80" dirty="0"/>
              <a:t>May 8, 2013 – Annual Meeting at Dinosaur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CNY NYS ASCD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8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108"/>
            <a:ext cx="8524875" cy="553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tx1"/>
                </a:solidFill>
              </a:rPr>
              <a:t>Race To The Top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Math Solutions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K-8 teachers of math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K-2, 3-5, 6-8 bands (two groups each??)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3 days; $625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Three NT slots per district – utilized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August 8, 9, 10 (Rodax/Henry)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b="1" spc="-80" dirty="0" smtClean="0"/>
              <a:t>Extra seats not being used. Give to NT? Reduce size?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4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This is year 2 of 4.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Are you ”mapped” out?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Deliverables and expectations?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Surveys end of this year to collect implementation data (teacher, principal, superintendent, and NT/NTE leader level)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Site visits from SED starting next year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Common planning time for all teachers in schedules?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Planning for PD days and half-days?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b="1" spc="-80" dirty="0" smtClean="0"/>
              <a:t>We are working on a sample two-year plan for districts to use as a starting point.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2400" spc="-8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RTTT Planning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5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Welcome and Introductions</a:t>
            </a:r>
          </a:p>
        </p:txBody>
      </p:sp>
      <p:pic>
        <p:nvPicPr>
          <p:cNvPr id="3075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RTTT Planning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-Up Arrow 1"/>
          <p:cNvSpPr/>
          <p:nvPr/>
        </p:nvSpPr>
        <p:spPr>
          <a:xfrm rot="5400000">
            <a:off x="571500" y="2305229"/>
            <a:ext cx="9144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80" dirty="0"/>
              <a:t>“High Level” </a:t>
            </a:r>
            <a:r>
              <a:rPr lang="en-US" sz="3600" spc="-80" dirty="0" smtClean="0"/>
              <a:t>Mapping</a:t>
            </a:r>
            <a:endParaRPr lang="en-US" sz="3600" spc="-8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3810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spc="-80" dirty="0"/>
              <a:t>Common Formative Assessment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40018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spc="-80" dirty="0" smtClean="0"/>
              <a:t>Unit Identification</a:t>
            </a:r>
            <a:endParaRPr lang="en-US" sz="3600" spc="-8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798874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spc="-80" dirty="0"/>
              <a:t>Common Formative Assessment </a:t>
            </a:r>
            <a:r>
              <a:rPr lang="en-US" sz="3600" spc="-80" dirty="0" smtClean="0"/>
              <a:t>work </a:t>
            </a:r>
            <a:r>
              <a:rPr lang="en-US" sz="3600" spc="-80" dirty="0"/>
              <a:t>and unit planning work</a:t>
            </a:r>
          </a:p>
        </p:txBody>
      </p:sp>
      <p:sp>
        <p:nvSpPr>
          <p:cNvPr id="12" name="Bent-Up Arrow 11"/>
          <p:cNvSpPr/>
          <p:nvPr/>
        </p:nvSpPr>
        <p:spPr>
          <a:xfrm rot="5400000">
            <a:off x="1562100" y="3695700"/>
            <a:ext cx="9144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5400000">
            <a:off x="2590800" y="4952137"/>
            <a:ext cx="914400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41393"/>
            <a:ext cx="3314700" cy="21448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Common Formative Assessment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October 9</a:t>
            </a:r>
            <a:r>
              <a:rPr lang="en-US" sz="3200" spc="-80" baseline="30000" dirty="0" smtClean="0"/>
              <a:t>th</a:t>
            </a:r>
            <a:endParaRPr lang="en-US" sz="32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March, likely, too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RTTT Planning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3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676400"/>
            <a:ext cx="86106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SLO </a:t>
            </a:r>
            <a:r>
              <a:rPr lang="en-US" sz="3200" spc="-80" dirty="0" smtClean="0">
                <a:hlinkClick r:id="rId7"/>
              </a:rPr>
              <a:t>bank </a:t>
            </a:r>
            <a:r>
              <a:rPr lang="en-US" sz="3200" spc="-80" dirty="0" smtClean="0"/>
              <a:t>is up!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70+ do far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/>
              <a:t>P</a:t>
            </a:r>
            <a:r>
              <a:rPr lang="en-US" sz="3200" spc="-80" dirty="0" smtClean="0"/>
              <a:t>osted at State 20% in APPR microsite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Examples, not exemplars, will continue to be added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b="1" spc="-80" dirty="0" smtClean="0"/>
              <a:t>NOT PRE/POST!</a:t>
            </a:r>
            <a:endParaRPr lang="en-US" sz="3200" b="1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228600"/>
            <a:ext cx="7010399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SLO Example &amp;</a:t>
            </a:r>
            <a:br>
              <a:rPr lang="en-US" sz="4800" b="1" dirty="0" smtClean="0"/>
            </a:br>
            <a:r>
              <a:rPr lang="en-US" sz="4800" b="1" dirty="0" smtClean="0"/>
              <a:t>Bank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1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Regionally Developed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OCM BOCES facilitation</a:t>
            </a:r>
          </a:p>
          <a:p>
            <a:pPr lvl="1"/>
            <a:r>
              <a:rPr lang="en-US" dirty="0" smtClean="0"/>
              <a:t>Overview of assessment development</a:t>
            </a:r>
          </a:p>
          <a:p>
            <a:pPr lvl="1"/>
            <a:r>
              <a:rPr lang="en-US" dirty="0" smtClean="0"/>
              <a:t>Overview on writing quality items, rubrics, </a:t>
            </a:r>
          </a:p>
          <a:p>
            <a:pPr lvl="1"/>
            <a:r>
              <a:rPr lang="en-US" dirty="0" smtClean="0"/>
              <a:t>Review of mapping to standards</a:t>
            </a:r>
          </a:p>
          <a:p>
            <a:r>
              <a:rPr lang="en-US" dirty="0" smtClean="0"/>
              <a:t>Plan for 4 days</a:t>
            </a:r>
          </a:p>
          <a:p>
            <a:r>
              <a:rPr lang="en-US" dirty="0" smtClean="0"/>
              <a:t>Districts send up to 2 teachers per course</a:t>
            </a:r>
          </a:p>
          <a:p>
            <a:r>
              <a:rPr lang="en-US" dirty="0" smtClean="0"/>
              <a:t>Districts that participate receive product</a:t>
            </a:r>
          </a:p>
          <a:p>
            <a:r>
              <a:rPr lang="en-US" dirty="0" smtClean="0"/>
              <a:t>Summer and early fall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courses?</a:t>
            </a:r>
          </a:p>
          <a:p>
            <a:endParaRPr lang="en-US" dirty="0"/>
          </a:p>
          <a:p>
            <a:r>
              <a:rPr lang="en-US" dirty="0" smtClean="0"/>
              <a:t>What sessions?</a:t>
            </a:r>
          </a:p>
          <a:p>
            <a:endParaRPr lang="en-US" dirty="0"/>
          </a:p>
          <a:p>
            <a:r>
              <a:rPr lang="en-US" dirty="0" smtClean="0"/>
              <a:t>How many participants?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Notes </a:t>
            </a:r>
            <a:r>
              <a:rPr lang="en-US" sz="2400" spc="-80" dirty="0"/>
              <a:t>from </a:t>
            </a:r>
            <a:r>
              <a:rPr lang="en-US" sz="2400" spc="-80" dirty="0" smtClean="0"/>
              <a:t>CI&amp;A are posted</a:t>
            </a:r>
            <a:endParaRPr lang="en-US" sz="24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/>
              <a:t>D</a:t>
            </a:r>
            <a:r>
              <a:rPr lang="en-US" sz="2400" spc="-80" dirty="0" smtClean="0"/>
              <a:t>ebrief </a:t>
            </a:r>
            <a:r>
              <a:rPr lang="en-US" sz="2400" spc="-80" dirty="0"/>
              <a:t>categories to be recorded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spc="-80" dirty="0" smtClean="0"/>
              <a:t>Scheduling </a:t>
            </a:r>
            <a:r>
              <a:rPr lang="en-US" sz="2000" spc="-80" dirty="0"/>
              <a:t>of dates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spc="-80" dirty="0" smtClean="0"/>
              <a:t>Scheduling </a:t>
            </a:r>
            <a:r>
              <a:rPr lang="en-US" sz="2000" spc="-80" dirty="0"/>
              <a:t>hours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spc="-80" dirty="0" smtClean="0"/>
              <a:t>Scheduling </a:t>
            </a:r>
            <a:r>
              <a:rPr lang="en-US" sz="2000" spc="-80" dirty="0"/>
              <a:t>scorers (who, how many)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spc="-80" dirty="0" smtClean="0"/>
              <a:t>Roles </a:t>
            </a:r>
            <a:r>
              <a:rPr lang="en-US" sz="2000" spc="-80" dirty="0"/>
              <a:t>(BOCES, district, clerical support)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spc="-80" dirty="0" smtClean="0"/>
              <a:t>Daily </a:t>
            </a:r>
            <a:r>
              <a:rPr lang="en-US" sz="2000" spc="-80" dirty="0"/>
              <a:t>mechanics of scoring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spc="-80" dirty="0" smtClean="0"/>
              <a:t>Daily </a:t>
            </a:r>
            <a:r>
              <a:rPr lang="en-US" sz="2000" spc="-80" dirty="0"/>
              <a:t>mechanics of handling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spc="-80" dirty="0" smtClean="0"/>
              <a:t>Other</a:t>
            </a:r>
            <a:endParaRPr lang="en-US" sz="20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RIC </a:t>
            </a:r>
            <a:r>
              <a:rPr lang="en-US" sz="2400" spc="-80" dirty="0"/>
              <a:t>perspective (will send something)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2400" spc="-8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Regional Scoring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7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Will start to plan in September: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Regional January Regents???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Regional 3-8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Regional June Regents</a:t>
            </a:r>
            <a:endParaRPr lang="en-US" sz="3200" spc="-80" dirty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2400" spc="-8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Regional Scoring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0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4009072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Next Meeting: September 20,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108"/>
            <a:ext cx="8524875" cy="553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tx1"/>
                </a:solidFill>
              </a:rPr>
              <a:t>State Ed Update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ESEA Waiver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Norm referenced (5% - 15%)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New categories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No SES requirement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Single diagnostic tool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2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RTTT Miscellany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Surveys out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Common Core sample items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Ambassador program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Check your math!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4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Legislative Updates</a:t>
            </a:r>
          </a:p>
        </p:txBody>
      </p:sp>
      <p:pic>
        <p:nvPicPr>
          <p:cNvPr id="6147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  <p:pic>
        <p:nvPicPr>
          <p:cNvPr id="6148" name="Picture 10" descr="albany_skylin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838575" cy="2462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 descr="nys_capitol-none-z0-w400-h30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810000" cy="2857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0090608025910!NYS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960688" cy="4429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6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53340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IT&amp;D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828800"/>
            <a:ext cx="49053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620000" cy="1766595"/>
          </a:xfrm>
        </p:spPr>
        <p:txBody>
          <a:bodyPr/>
          <a:lstStyle/>
          <a:p>
            <a:r>
              <a:rPr lang="en-US" dirty="0" smtClean="0"/>
              <a:t>SUMMER-CI&amp;A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radicel\AppData\Local\Microsoft\Windows\Temporary Internet Files\Content.IE5\WQNS96TW\MC9001853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04" y="2376196"/>
            <a:ext cx="3504096" cy="35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 Regional CI&amp;A Opportunities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55855"/>
              </p:ext>
            </p:extLst>
          </p:nvPr>
        </p:nvGraphicFramePr>
        <p:xfrm>
          <a:off x="533400" y="1600200"/>
          <a:ext cx="84582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283"/>
                <a:gridCol w="1957917"/>
              </a:tblGrid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CCLS ELA-Elementary June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CCLS: Content Literacy-</a:t>
                      </a:r>
                      <a:r>
                        <a:rPr lang="en-US" baseline="0" dirty="0" smtClean="0"/>
                        <a:t> July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CCLS ELA-Elementary- August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Responsive Classroom-August 13-17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Formative Assessment- August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PBL-Elementary- August 21,21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CCLS-Secondary-August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PBL-Secondary= August 22,23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XMn3IWuHUE48OxNVw7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dYuYnrbWkfa6060HhFz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it97nNF8xWn3JVtV4YQY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hFmak4dvNmlZG1Pf3ng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IXm5elAA1uTwbtLdtBV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IJfs6PVtI833WoNfPRV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69PltQUEhG4HeDPLfLF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t8wmpeM46WGSD6DKl4y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Yfaap3BaxL3kFHO7qGS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0mZJ8upA0JU69hcfOI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OiqVWeESaDNQeOaGV6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QS6ic7K83Ob5ObOzusF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qzxxUbRaKDI6xHjcybW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i2o48Nlbt8tSQoojs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88gtnIxzZEM8gfuw6J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X4OsO9Rt6xo99T8BL5N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KA8UNlhDtHTabFUToH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J65AovYiAPMtn4SGf48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rgJWWQbpUXVr0t2jpQj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7HOA2d8DnJlOEPRrz76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xW3pDVFhuy2z918lOYg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6cOdrXhceHXi9RxDzdY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OTQQD5o9liqfWuXpKnX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L5GPidi8UDflPRAptH0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BQSgNbo3jtXjqIxCF3T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3O2G2aJh5XsqtPX1q7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owqRSR1XodyhN4e79ek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R0fHEDDLnW0gqwgaiR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Rc2SNiYvwhooEpCacoj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gwEIRYWtMerB92FMQkN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S1RQx7EROWofWve4rZz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3gzvqxZPYbxECR0qOPV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dT69xLTNineH5OAYCdj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XJJB6WC4BTX53crmtEK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3pRCdqyKdzKrQmslTL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Wx3pscBBAoMPHhVyse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WDYdvgkxJ5Jf6U5a16x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33xK4YdDM8EDZT5bWWh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3ABnPor8ZxHMAUGKblk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AtVc4P9BkTkLZX9H8O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VdiavbKVJKYsZ8rDjBY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rPUJBudvTFstxHTUjYQ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xX1fuvAFKT7LtfMAfI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ZwAKKph0xODR2nMAfI0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yfjC4IigZayW761Yrx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zpVpFxnAFWJsxqquK6i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uTqS0Z00dxkhXbOkKK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8zPl9LXT0kvtU1ZMxnA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8ftfFqmy2fWOLQ2EQe3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LtgMlXcemtXXrzRU5wx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x6g8JSxlBpD8u0YT5pl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RNptNV9wM5IvVavddkG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ji5RVcr86tn4ftIg5Bc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qY4OnSb07SAju7oW0X4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7RU2uXe5ONUKS6M7OzW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hQqKYoTi1GO44bmNkxm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tVYAR9BeZZzaRcTkneL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Jfh9S8vHSTCoY4U55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HfzeucIjjqFxekAZJ5u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gfOUfs9Gyu0tyy2zEEj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BPvBrPur1EKDl2nywEKmu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V73Tl8fjFxBCIqqKMHn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vfjfrFinac7hoTS6jo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pIk3Pal9SwmaqMzFSxJ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JS3UFb70VnTiUUuE8sC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rvRRaL4X9okm9yFO05ww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psvEfKlfIToVsTXbHfj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Wkhb7c4AVvJdoTOSqWTj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W2aQpahHp9nqvbm3C9b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fu4mPOmgAJqoe1hNTj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PYoDvmjJ87y2QUmkOrS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LOIsvsnksLDg0Pf5PnR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G5N82lmhNKOCpvGJks3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Sln6Vs5Rl2G2hiQnkY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RWUXTsq2UF0rLmgkMub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708</Words>
  <Application>Microsoft Office PowerPoint</Application>
  <PresentationFormat>On-screen Show (4:3)</PresentationFormat>
  <Paragraphs>164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Curriculum and Instruction Council</vt:lpstr>
      <vt:lpstr>Welcome and Introductions</vt:lpstr>
      <vt:lpstr>PowerPoint Presentation</vt:lpstr>
      <vt:lpstr>ESEA Waiver</vt:lpstr>
      <vt:lpstr>RTTT Miscellany</vt:lpstr>
      <vt:lpstr>Legislative Updates</vt:lpstr>
      <vt:lpstr>IT&amp;D</vt:lpstr>
      <vt:lpstr>SUMMER-CI&amp;A</vt:lpstr>
      <vt:lpstr>Summer Regional CI&amp;A Opportunities</vt:lpstr>
      <vt:lpstr>2012-13 CI&amp;A</vt:lpstr>
      <vt:lpstr>And the survey says…. Top Priority</vt:lpstr>
      <vt:lpstr>Next level of priority….</vt:lpstr>
      <vt:lpstr>Remember: Other options</vt:lpstr>
      <vt:lpstr>Literacy Programs</vt:lpstr>
      <vt:lpstr>Teacher Centers</vt:lpstr>
      <vt:lpstr>CNY NYS ASCD</vt:lpstr>
      <vt:lpstr>PowerPoint Presentation</vt:lpstr>
      <vt:lpstr>Math Solutions</vt:lpstr>
      <vt:lpstr>RTTT Planning</vt:lpstr>
      <vt:lpstr>RTTT Planning</vt:lpstr>
      <vt:lpstr>RTTT Planning</vt:lpstr>
      <vt:lpstr>SLO Example &amp; Bank Development</vt:lpstr>
      <vt:lpstr>Regionally Developed Assessments</vt:lpstr>
      <vt:lpstr>Need to know:</vt:lpstr>
      <vt:lpstr>Regional Scoring</vt:lpstr>
      <vt:lpstr>Regional Scoring</vt:lpstr>
      <vt:lpstr>Curriculum and Instruction Council</vt:lpstr>
    </vt:vector>
  </TitlesOfParts>
  <Company>OCM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and Instruction Council</dc:title>
  <dc:creator>ocm boces</dc:creator>
  <cp:lastModifiedBy>Jeff Craig</cp:lastModifiedBy>
  <cp:revision>380</cp:revision>
  <cp:lastPrinted>2012-04-18T16:45:27Z</cp:lastPrinted>
  <dcterms:created xsi:type="dcterms:W3CDTF">2008-12-11T11:43:58Z</dcterms:created>
  <dcterms:modified xsi:type="dcterms:W3CDTF">2012-06-14T12:11:48Z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1fIMoygnGzrukcQjBe0UwaSFQDGXNJyOrnYWjNLkiPMU</vt:lpwstr>
  </property>
  <property fmtid="{D5CDD505-2E9C-101B-9397-08002B2CF9AE}" pid="4" name="Google.Documents.RevisionId">
    <vt:lpwstr>03340315955878454443</vt:lpwstr>
  </property>
  <property fmtid="{D5CDD505-2E9C-101B-9397-08002B2CF9AE}" pid="5" name="Google.Documents.PreviousRevisionId">
    <vt:lpwstr>13672786787443965966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