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322" r:id="rId5"/>
    <p:sldId id="323" r:id="rId6"/>
    <p:sldId id="356" r:id="rId7"/>
    <p:sldId id="278" r:id="rId8"/>
    <p:sldId id="357" r:id="rId9"/>
    <p:sldId id="329" r:id="rId10"/>
    <p:sldId id="279" r:id="rId11"/>
    <p:sldId id="284" r:id="rId12"/>
    <p:sldId id="280" r:id="rId13"/>
    <p:sldId id="281" r:id="rId14"/>
    <p:sldId id="282" r:id="rId15"/>
    <p:sldId id="283" r:id="rId16"/>
    <p:sldId id="285" r:id="rId17"/>
    <p:sldId id="295" r:id="rId18"/>
    <p:sldId id="359" r:id="rId19"/>
    <p:sldId id="358" r:id="rId20"/>
    <p:sldId id="286" r:id="rId21"/>
    <p:sldId id="331" r:id="rId22"/>
    <p:sldId id="360" r:id="rId23"/>
    <p:sldId id="361" r:id="rId24"/>
    <p:sldId id="362" r:id="rId25"/>
    <p:sldId id="324" r:id="rId26"/>
    <p:sldId id="326" r:id="rId27"/>
    <p:sldId id="297" r:id="rId28"/>
    <p:sldId id="300" r:id="rId29"/>
    <p:sldId id="350" r:id="rId30"/>
    <p:sldId id="364" r:id="rId31"/>
    <p:sldId id="302" r:id="rId32"/>
    <p:sldId id="363" r:id="rId33"/>
    <p:sldId id="304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325" autoAdjust="0"/>
  </p:normalViewPr>
  <p:slideViewPr>
    <p:cSldViewPr snapToGrid="0" snapToObjects="1">
      <p:cViewPr>
        <p:scale>
          <a:sx n="70" d="100"/>
          <a:sy n="70" d="100"/>
        </p:scale>
        <p:origin x="-81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12/20/2012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learningplan.com/WebReg/ActivityProfile.asp?D=15882&amp;H=1&amp;I=125082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December,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73331"/>
            <a:ext cx="6858000" cy="551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2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and 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/>
              <a:t> </a:t>
            </a:r>
            <a:r>
              <a:rPr lang="en-US" dirty="0" smtClean="0"/>
              <a:t> ???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179269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295275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411280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435606"/>
            <a:ext cx="6858000" cy="598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07920"/>
            <a:ext cx="6858000" cy="56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4639" y="573202"/>
            <a:ext cx="6858000" cy="56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Race To The 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(the Regents Reform Agenda)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address preApril/postApril</a:t>
            </a:r>
          </a:p>
          <a:p>
            <a:r>
              <a:rPr lang="en-US" dirty="0" smtClean="0"/>
              <a:t>CONTNUE to build understanding about what kids are now expected to be able to do</a:t>
            </a:r>
          </a:p>
          <a:p>
            <a:r>
              <a:rPr lang="en-US" dirty="0" smtClean="0"/>
              <a:t>BE CAREFUL about rushing to adopt programs, buy series, or take things from engageNY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br>
              <a:rPr lang="en-US" dirty="0" smtClean="0"/>
            </a:br>
            <a:r>
              <a:rPr lang="en-US" dirty="0" smtClean="0"/>
              <a:t>“Checklist”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4" t="23599" r="14914" b="10453"/>
          <a:stretch/>
        </p:blipFill>
        <p:spPr bwMode="auto">
          <a:xfrm rot="779992">
            <a:off x="4370681" y="1947865"/>
            <a:ext cx="3341973" cy="4342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65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1" y="3623605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31" y="2919412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71" y="3502736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80" y="2919412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64" y="3623605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69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A set for NT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5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946368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Arizona Common Core Math Institute</a:t>
            </a:r>
            <a:endParaRPr lang="en-US" dirty="0"/>
          </a:p>
          <a:p>
            <a:pPr lvl="1"/>
            <a:r>
              <a:rPr lang="en-US" dirty="0" smtClean="0"/>
              <a:t>March 1-3 (Friday Night, Saturday, Sunday)</a:t>
            </a:r>
          </a:p>
          <a:p>
            <a:pPr lvl="1"/>
            <a:r>
              <a:rPr lang="en-US" dirty="0" smtClean="0"/>
              <a:t>For the Northeast</a:t>
            </a:r>
          </a:p>
          <a:p>
            <a:pPr lvl="1"/>
            <a:r>
              <a:rPr lang="en-US" dirty="0" smtClean="0"/>
              <a:t>Doubletree</a:t>
            </a:r>
          </a:p>
          <a:p>
            <a:pPr lvl="1"/>
            <a:r>
              <a:rPr lang="en-US" dirty="0" smtClean="0"/>
              <a:t>Bill McCallum-led</a:t>
            </a:r>
          </a:p>
          <a:p>
            <a:pPr lvl="1"/>
            <a:r>
              <a:rPr lang="en-US" dirty="0" smtClean="0"/>
              <a:t>Plenary and grade-band sessions</a:t>
            </a:r>
          </a:p>
          <a:p>
            <a:pPr lvl="1"/>
            <a:r>
              <a:rPr lang="en-US" dirty="0" smtClean="0"/>
              <a:t>Participants do work and</a:t>
            </a:r>
            <a:br>
              <a:rPr lang="en-US" dirty="0" smtClean="0"/>
            </a:br>
            <a:r>
              <a:rPr lang="en-US" dirty="0" smtClean="0"/>
              <a:t>create shared products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clubs.asua.arizona.edu/%7Eincose/images/logos/UA_Blo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682" r="9005" b="21777"/>
          <a:stretch/>
        </p:blipFill>
        <p:spPr bwMode="auto">
          <a:xfrm>
            <a:off x="6634523" y="4351283"/>
            <a:ext cx="2320291" cy="20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8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111"/>
            <a:ext cx="8686800" cy="5738648"/>
          </a:xfrm>
        </p:spPr>
        <p:txBody>
          <a:bodyPr>
            <a:normAutofit/>
          </a:bodyPr>
          <a:lstStyle/>
          <a:p>
            <a:r>
              <a:rPr lang="en-US" dirty="0" smtClean="0"/>
              <a:t>Cost structure</a:t>
            </a:r>
            <a:endParaRPr lang="en-US" dirty="0"/>
          </a:p>
          <a:p>
            <a:pPr lvl="1"/>
            <a:r>
              <a:rPr lang="en-US" dirty="0" smtClean="0"/>
              <a:t>250 seats total - cost through Arizona $400</a:t>
            </a:r>
          </a:p>
          <a:p>
            <a:pPr lvl="1"/>
            <a:r>
              <a:rPr lang="en-US" dirty="0" smtClean="0"/>
              <a:t>CNY Teacher Center subsidizing 100 seats to $200</a:t>
            </a:r>
          </a:p>
          <a:p>
            <a:pPr lvl="1"/>
            <a:r>
              <a:rPr lang="en-US" dirty="0" smtClean="0"/>
              <a:t>OCM NT paying that remaining $200 for two “free” seats per NT district</a:t>
            </a:r>
          </a:p>
          <a:p>
            <a:pPr lvl="1"/>
            <a:r>
              <a:rPr lang="en-US" dirty="0" smtClean="0"/>
              <a:t>Cortland Teacher Center subsidizing some additional to $0 for their districts</a:t>
            </a:r>
          </a:p>
          <a:p>
            <a:pPr lvl="1"/>
            <a:r>
              <a:rPr lang="en-US" dirty="0" smtClean="0"/>
              <a:t>Cincy Teacher Center subsidizing for Cincy to $0</a:t>
            </a:r>
          </a:p>
          <a:p>
            <a:pPr lvl="1"/>
            <a:r>
              <a:rPr lang="en-US" dirty="0" smtClean="0"/>
              <a:t>Translates to approx. 50 seats at $200 for components, if want to send above the 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663"/>
            <a:ext cx="8686800" cy="5738648"/>
          </a:xfrm>
        </p:spPr>
        <p:txBody>
          <a:bodyPr>
            <a:normAutofit/>
          </a:bodyPr>
          <a:lstStyle/>
          <a:p>
            <a:r>
              <a:rPr lang="en-US" dirty="0" smtClean="0"/>
              <a:t>Special Session for administrators</a:t>
            </a:r>
          </a:p>
          <a:p>
            <a:r>
              <a:rPr lang="en-US" dirty="0" smtClean="0"/>
              <a:t>March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AM half-day</a:t>
            </a:r>
          </a:p>
          <a:p>
            <a:r>
              <a:rPr lang="en-US" dirty="0" smtClean="0"/>
              <a:t>Doubletree Hotel</a:t>
            </a:r>
          </a:p>
          <a:p>
            <a:r>
              <a:rPr lang="en-US" dirty="0" smtClean="0"/>
              <a:t>Light Breakfast</a:t>
            </a:r>
          </a:p>
          <a:p>
            <a:r>
              <a:rPr lang="en-US" dirty="0" smtClean="0"/>
              <a:t>This IS in </a:t>
            </a:r>
            <a:r>
              <a:rPr lang="en-US" dirty="0" smtClean="0">
                <a:hlinkClick r:id="rId2"/>
              </a:rPr>
              <a:t>MLP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663"/>
            <a:ext cx="8686800" cy="5738648"/>
          </a:xfrm>
        </p:spPr>
        <p:txBody>
          <a:bodyPr>
            <a:normAutofit/>
          </a:bodyPr>
          <a:lstStyle/>
          <a:p>
            <a:r>
              <a:rPr lang="en-US" dirty="0" smtClean="0"/>
              <a:t>Course idea</a:t>
            </a:r>
          </a:p>
          <a:p>
            <a:r>
              <a:rPr lang="en-US" dirty="0" smtClean="0"/>
              <a:t>Math and ELA?</a:t>
            </a:r>
          </a:p>
          <a:p>
            <a:r>
              <a:rPr lang="en-US" dirty="0" smtClean="0"/>
              <a:t>A week in the summer</a:t>
            </a:r>
          </a:p>
          <a:p>
            <a:r>
              <a:rPr lang="en-US" dirty="0" smtClean="0"/>
              <a:t>One day per month following year</a:t>
            </a:r>
          </a:p>
          <a:p>
            <a:r>
              <a:rPr lang="en-US" dirty="0" smtClean="0"/>
              <a:t>Cluster work and visits</a:t>
            </a:r>
          </a:p>
          <a:p>
            <a:r>
              <a:rPr lang="en-US" dirty="0" smtClean="0"/>
              <a:t>Coaching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18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NYS ELA &amp; Math Module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8077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Syracuse Sessions &amp; Cortland Sessions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Register through MLP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Districts send teams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Part I = Overview of the module 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Part II = Time as a team to discuss “adopt, adapt, or refer”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½ day sessions for the following: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PK-2 ELA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3-5 ELA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6-12 ELA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PK-8 Math &amp; High School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33" y="4602879"/>
            <a:ext cx="3376680" cy="12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9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Vision of what we need to do is clearer</a:t>
            </a:r>
          </a:p>
          <a:p>
            <a:pPr lvl="1"/>
            <a:r>
              <a:rPr lang="en-US" dirty="0" smtClean="0">
                <a:latin typeface="Arial"/>
              </a:rPr>
              <a:t>Balancing </a:t>
            </a:r>
            <a:r>
              <a:rPr lang="en-US" dirty="0">
                <a:latin typeface="Arial"/>
              </a:rPr>
              <a:t>Informational </a:t>
            </a:r>
            <a:r>
              <a:rPr lang="en-US" dirty="0" smtClean="0">
                <a:latin typeface="Arial"/>
              </a:rPr>
              <a:t>&amp; </a:t>
            </a:r>
            <a:r>
              <a:rPr lang="en-US" dirty="0">
                <a:latin typeface="Arial"/>
              </a:rPr>
              <a:t>Literary Text 	</a:t>
            </a:r>
          </a:p>
          <a:p>
            <a:pPr lvl="1"/>
            <a:r>
              <a:rPr lang="en-US" dirty="0"/>
              <a:t>Knowledge in the </a:t>
            </a:r>
            <a:r>
              <a:rPr lang="en-US" dirty="0" smtClean="0"/>
              <a:t>Disciplines</a:t>
            </a:r>
          </a:p>
          <a:p>
            <a:pPr lvl="1"/>
            <a:r>
              <a:rPr lang="en-US" dirty="0"/>
              <a:t>Staircase of </a:t>
            </a:r>
            <a:r>
              <a:rPr lang="en-US" dirty="0" smtClean="0"/>
              <a:t>Complexity</a:t>
            </a:r>
          </a:p>
          <a:p>
            <a:pPr lvl="1"/>
            <a:r>
              <a:rPr lang="en-US" dirty="0"/>
              <a:t>Text-based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Writing for Sources</a:t>
            </a:r>
          </a:p>
          <a:p>
            <a:pPr lvl="1"/>
            <a:r>
              <a:rPr lang="en-US" dirty="0" smtClean="0"/>
              <a:t>Academic Vocabulary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b="1" i="1" dirty="0" smtClean="0"/>
              <a:t>Expeditionary Learning here during last week in June?</a:t>
            </a:r>
            <a:endParaRPr lang="en-US" b="1" i="1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73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PLCs at Work Summit</a:t>
            </a:r>
          </a:p>
          <a:p>
            <a:pPr lvl="1"/>
            <a:r>
              <a:rPr lang="en-US" dirty="0" smtClean="0"/>
              <a:t>Keynotes streamed</a:t>
            </a:r>
          </a:p>
          <a:p>
            <a:pPr lvl="1"/>
            <a:r>
              <a:rPr lang="en-US" dirty="0" smtClean="0"/>
              <a:t>Quick responses to our questions</a:t>
            </a:r>
          </a:p>
          <a:p>
            <a:pPr lvl="1"/>
            <a:r>
              <a:rPr lang="en-US" dirty="0" smtClean="0"/>
              <a:t>One breakout streamed, second would be recorded (both facilitated)</a:t>
            </a:r>
          </a:p>
          <a:p>
            <a:pPr lvl="1"/>
            <a:r>
              <a:rPr lang="en-US" dirty="0" smtClean="0"/>
              <a:t>We could run our own breakouts, too</a:t>
            </a:r>
          </a:p>
          <a:p>
            <a:pPr lvl="1"/>
            <a:r>
              <a:rPr lang="en-US" dirty="0" smtClean="0"/>
              <a:t>$225+ for two-day event (+ is for facilities, food, and additional facilitator)</a:t>
            </a:r>
          </a:p>
          <a:p>
            <a:pPr lvl="1"/>
            <a:r>
              <a:rPr lang="en-US" dirty="0" smtClean="0"/>
              <a:t>July 17-19, July 24-26, or August 5-7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78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9710"/>
            <a:ext cx="8171390" cy="5055814"/>
          </a:xfrm>
        </p:spPr>
      </p:pic>
      <p:sp>
        <p:nvSpPr>
          <p:cNvPr id="3" name="TextBox 2"/>
          <p:cNvSpPr txBox="1"/>
          <p:nvPr/>
        </p:nvSpPr>
        <p:spPr>
          <a:xfrm rot="20813556">
            <a:off x="205585" y="3219860"/>
            <a:ext cx="876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tencil" pitchFamily="82" charset="0"/>
              </a:rPr>
              <a:t>How’s it going? Can we help?</a:t>
            </a:r>
            <a:endParaRPr lang="en-US" sz="4400" dirty="0"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67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3-8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Proposals based on data and feedback from November BCIC meeting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:\Users\lradicel\AppData\Local\Microsoft\Windows\Temporary Internet Files\Content.IE5\29FGOWPU\MP9004022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77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3-8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December:</a:t>
            </a:r>
          </a:p>
          <a:p>
            <a:r>
              <a:rPr lang="en-US" dirty="0" smtClean="0"/>
              <a:t>Finalize </a:t>
            </a:r>
            <a:r>
              <a:rPr lang="en-US" dirty="0"/>
              <a:t>schedule and facilities</a:t>
            </a:r>
          </a:p>
          <a:p>
            <a:r>
              <a:rPr lang="en-US" dirty="0" smtClean="0"/>
              <a:t>Begin </a:t>
            </a:r>
            <a:r>
              <a:rPr lang="en-US" dirty="0"/>
              <a:t>to plan for number of scorers, facilitators and training leaders</a:t>
            </a:r>
          </a:p>
          <a:p>
            <a:r>
              <a:rPr lang="en-US" dirty="0" smtClean="0"/>
              <a:t>Begin </a:t>
            </a:r>
            <a:r>
              <a:rPr lang="en-US" dirty="0"/>
              <a:t>to agree on start times, contingency end times, “snow day”, lunch procedures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January</a:t>
            </a:r>
            <a:r>
              <a:rPr lang="en-US" dirty="0"/>
              <a:t>:</a:t>
            </a:r>
          </a:p>
          <a:p>
            <a:r>
              <a:rPr lang="en-US" dirty="0" smtClean="0"/>
              <a:t>Training </a:t>
            </a:r>
            <a:r>
              <a:rPr lang="en-US" dirty="0"/>
              <a:t>for scoring leaders and facilitators will be scheduled – will be in March</a:t>
            </a:r>
          </a:p>
          <a:p>
            <a:r>
              <a:rPr lang="en-US" dirty="0" smtClean="0"/>
              <a:t>Materials </a:t>
            </a:r>
            <a:r>
              <a:rPr lang="en-US" dirty="0"/>
              <a:t>for collection of test booklets (folders, envelopes) need to be given to site coordinator</a:t>
            </a:r>
          </a:p>
          <a:p>
            <a:r>
              <a:rPr lang="en-US" dirty="0" smtClean="0"/>
              <a:t>If </a:t>
            </a:r>
            <a:r>
              <a:rPr lang="en-US" dirty="0"/>
              <a:t>any lunch arrangements are through school improvement, submit </a:t>
            </a:r>
            <a:r>
              <a:rPr lang="en-US" dirty="0" smtClean="0"/>
              <a:t>paperwork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9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PARCC timeline</a:t>
            </a:r>
          </a:p>
          <a:p>
            <a:pPr lvl="1"/>
            <a:r>
              <a:rPr lang="en-US" dirty="0" smtClean="0"/>
              <a:t>NYSESLAT timeline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38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3-8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February</a:t>
            </a:r>
            <a:r>
              <a:rPr lang="en-US" dirty="0"/>
              <a:t>:</a:t>
            </a:r>
          </a:p>
          <a:p>
            <a:r>
              <a:rPr lang="en-US" dirty="0" smtClean="0"/>
              <a:t>Scoring </a:t>
            </a:r>
            <a:r>
              <a:rPr lang="en-US" dirty="0"/>
              <a:t>Leaders and facilitators identified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March</a:t>
            </a:r>
            <a:r>
              <a:rPr lang="en-US" dirty="0"/>
              <a:t>:</a:t>
            </a:r>
          </a:p>
          <a:p>
            <a:r>
              <a:rPr lang="en-US" dirty="0" smtClean="0"/>
              <a:t>Scorers </a:t>
            </a:r>
            <a:r>
              <a:rPr lang="en-US" dirty="0"/>
              <a:t>identified and roster shared with site coordinators</a:t>
            </a:r>
          </a:p>
          <a:p>
            <a:r>
              <a:rPr lang="en-US" dirty="0" smtClean="0"/>
              <a:t>Final </a:t>
            </a:r>
            <a:r>
              <a:rPr lang="en-US" dirty="0"/>
              <a:t>details for packing and procedures </a:t>
            </a:r>
          </a:p>
          <a:p>
            <a:r>
              <a:rPr lang="en-US" dirty="0" smtClean="0"/>
              <a:t>Training </a:t>
            </a:r>
            <a:r>
              <a:rPr lang="en-US" dirty="0"/>
              <a:t>for scoring leaders and facilitators provided by site coordinator </a:t>
            </a:r>
            <a:r>
              <a:rPr lang="en-US" dirty="0" smtClean="0"/>
              <a:t>(based on Pearson-provided training)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86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meet after BCIC today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V43YO1IK\MC9002335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22" y="3396376"/>
            <a:ext cx="2702459" cy="31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98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Next</a:t>
            </a:r>
            <a:r>
              <a:rPr lang="en-US" dirty="0" smtClean="0"/>
              <a:t> 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17, </a:t>
            </a:r>
            <a:r>
              <a:rPr lang="en-US" dirty="0" smtClean="0"/>
              <a:t>2013</a:t>
            </a:r>
            <a:endParaRPr lang="en-US" dirty="0" smtClean="0"/>
          </a:p>
          <a:p>
            <a:r>
              <a:rPr lang="en-US" dirty="0" smtClean="0"/>
              <a:t>Distance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PARCC Frameworks and CCLS discrepancy in math</a:t>
            </a:r>
          </a:p>
          <a:p>
            <a:pPr lvl="1"/>
            <a:r>
              <a:rPr lang="en-US" dirty="0" smtClean="0"/>
              <a:t>More modules being posted (later in agenda)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3946963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6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AP Project</a:t>
            </a:r>
          </a:p>
          <a:p>
            <a:pPr lvl="1"/>
            <a:r>
              <a:rPr lang="en-US" dirty="0" smtClean="0"/>
              <a:t>Art History and Statistics</a:t>
            </a:r>
          </a:p>
          <a:p>
            <a:pPr lvl="1"/>
            <a:r>
              <a:rPr lang="en-US" dirty="0" smtClean="0"/>
              <a:t>Will seek letter from eligible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50000" b="5264"/>
          <a:stretch/>
        </p:blipFill>
        <p:spPr bwMode="auto">
          <a:xfrm>
            <a:off x="1010652" y="1285973"/>
            <a:ext cx="7329295" cy="500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Meeting the Needs of Diverse Learners</a:t>
            </a:r>
            <a:br>
              <a:rPr lang="en-US" sz="2800" i="1" dirty="0" smtClean="0"/>
            </a:br>
            <a:r>
              <a:rPr lang="en-US" sz="2800" dirty="0" smtClean="0"/>
              <a:t>Jan 30,31, Feb 13,14: Registration open now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Relates closely to Teacher Rubrics</a:t>
            </a:r>
          </a:p>
          <a:p>
            <a:r>
              <a:rPr lang="en-US" dirty="0" smtClean="0"/>
              <a:t>NYSUT:  Elements 1.2,1.3,2.3, 2.4, 2.5,2.6,3.1, 3.4, 3.6, 4.1, 5.2</a:t>
            </a:r>
          </a:p>
          <a:p>
            <a:r>
              <a:rPr lang="en-US" dirty="0" smtClean="0"/>
              <a:t>Danielson: Domains</a:t>
            </a:r>
          </a:p>
          <a:p>
            <a:r>
              <a:rPr lang="en-US" dirty="0" smtClean="0"/>
              <a:t>1B, 1E, 1F, 2B, 3C, 3D, 3E, 4F</a:t>
            </a:r>
          </a:p>
          <a:p>
            <a:r>
              <a:rPr lang="en-US" dirty="0" smtClean="0"/>
              <a:t>It is standards based planning and instruction beginning with articulated standard, looking at formative assessment and design of learning experiences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41" y="2283373"/>
            <a:ext cx="3909738" cy="3733800"/>
          </a:xfrm>
        </p:spPr>
      </p:pic>
    </p:spTree>
    <p:extLst>
      <p:ext uri="{BB962C8B-B14F-4D97-AF65-F5344CB8AC3E}">
        <p14:creationId xmlns:p14="http://schemas.microsoft.com/office/powerpoint/2010/main" val="299312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CI&amp;A: January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Effective Teaching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Century- Jan 4</a:t>
            </a:r>
          </a:p>
          <a:p>
            <a:r>
              <a:rPr lang="en-US" dirty="0" smtClean="0"/>
              <a:t>Cognitive Engagement-Jan 4</a:t>
            </a:r>
          </a:p>
          <a:p>
            <a:r>
              <a:rPr lang="en-US" dirty="0" smtClean="0"/>
              <a:t>Developing Collaborative Groups Using the Adaptive Schools Framework-Jan 8</a:t>
            </a:r>
          </a:p>
          <a:p>
            <a:r>
              <a:rPr lang="en-US" dirty="0" smtClean="0"/>
              <a:t>Students from Poverty- Jan 11</a:t>
            </a:r>
          </a:p>
          <a:p>
            <a:r>
              <a:rPr lang="en-US" dirty="0" smtClean="0"/>
              <a:t>Vocabulary Strategies (Grades 4-12)- Jan 16</a:t>
            </a:r>
          </a:p>
          <a:p>
            <a:r>
              <a:rPr lang="en-US" dirty="0" smtClean="0"/>
              <a:t>Use of Data: Making Instructional Decisions- Jan 22</a:t>
            </a:r>
          </a:p>
          <a:p>
            <a:r>
              <a:rPr lang="en-US" dirty="0" smtClean="0"/>
              <a:t>Project Based Learning- Jan 24</a:t>
            </a:r>
          </a:p>
          <a:p>
            <a:r>
              <a:rPr lang="en-US" dirty="0" smtClean="0"/>
              <a:t>Meeting Needs of Diverse Learners- Jan 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/>
          <a:p>
            <a:r>
              <a:rPr lang="en-US" dirty="0" smtClean="0"/>
              <a:t> Model Drawing?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17336" r="56940" b="39871"/>
          <a:stretch/>
        </p:blipFill>
        <p:spPr bwMode="auto">
          <a:xfrm>
            <a:off x="2144108" y="2651005"/>
            <a:ext cx="5738652" cy="283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688</Words>
  <Application>Microsoft Office PowerPoint</Application>
  <PresentationFormat>On-screen Show (4:3)</PresentationFormat>
  <Paragraphs>147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IS_template</vt:lpstr>
      <vt:lpstr>1_IS_template</vt:lpstr>
      <vt:lpstr>BCIC Meeting</vt:lpstr>
      <vt:lpstr>Welcome</vt:lpstr>
      <vt:lpstr>SED Updates</vt:lpstr>
      <vt:lpstr>SED Updates</vt:lpstr>
      <vt:lpstr>SED Updates</vt:lpstr>
      <vt:lpstr>ITD</vt:lpstr>
      <vt:lpstr>Meeting the Needs of Diverse Learners Jan 30,31, Feb 13,14: Registration open now</vt:lpstr>
      <vt:lpstr>CI&amp;A: January</vt:lpstr>
      <vt:lpstr>Teacher Centers</vt:lpstr>
      <vt:lpstr>PowerPoint Presentation</vt:lpstr>
      <vt:lpstr>Social Media and ISS</vt:lpstr>
      <vt:lpstr>PowerPoint Presentation</vt:lpstr>
      <vt:lpstr>PowerPoint Presentation</vt:lpstr>
      <vt:lpstr>PowerPoint Presentation</vt:lpstr>
      <vt:lpstr>Race To The Top</vt:lpstr>
      <vt:lpstr>Math</vt:lpstr>
      <vt:lpstr>Math</vt:lpstr>
      <vt:lpstr>PowerPoint Presentation</vt:lpstr>
      <vt:lpstr>Math</vt:lpstr>
      <vt:lpstr>Math</vt:lpstr>
      <vt:lpstr>Math</vt:lpstr>
      <vt:lpstr>Math</vt:lpstr>
      <vt:lpstr>NYS ELA &amp; Math Module Overview</vt:lpstr>
      <vt:lpstr>ELA</vt:lpstr>
      <vt:lpstr>Culture</vt:lpstr>
      <vt:lpstr>Long-term Planning</vt:lpstr>
      <vt:lpstr>Assessment</vt:lpstr>
      <vt:lpstr>3-8 Scoring</vt:lpstr>
      <vt:lpstr>3-8 Scoring</vt:lpstr>
      <vt:lpstr>3-8 Scoring</vt:lpstr>
      <vt:lpstr>Regents Scoring</vt:lpstr>
      <vt:lpstr>Next 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87</cp:revision>
  <cp:lastPrinted>2012-09-19T12:33:24Z</cp:lastPrinted>
  <dcterms:created xsi:type="dcterms:W3CDTF">2012-08-15T11:27:34Z</dcterms:created>
  <dcterms:modified xsi:type="dcterms:W3CDTF">2012-12-20T19:07:13Z</dcterms:modified>
</cp:coreProperties>
</file>