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322" r:id="rId5"/>
    <p:sldId id="323" r:id="rId6"/>
    <p:sldId id="278" r:id="rId7"/>
    <p:sldId id="328" r:id="rId8"/>
    <p:sldId id="329" r:id="rId9"/>
    <p:sldId id="330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95" r:id="rId18"/>
    <p:sldId id="286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24" r:id="rId39"/>
    <p:sldId id="325" r:id="rId40"/>
    <p:sldId id="293" r:id="rId41"/>
    <p:sldId id="326" r:id="rId42"/>
    <p:sldId id="297" r:id="rId43"/>
    <p:sldId id="300" r:id="rId44"/>
    <p:sldId id="302" r:id="rId45"/>
    <p:sldId id="350" r:id="rId46"/>
    <p:sldId id="351" r:id="rId47"/>
    <p:sldId id="352" r:id="rId48"/>
    <p:sldId id="353" r:id="rId49"/>
    <p:sldId id="354" r:id="rId50"/>
    <p:sldId id="355" r:id="rId51"/>
    <p:sldId id="304" r:id="rId5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325" autoAdjust="0"/>
  </p:normalViewPr>
  <p:slideViewPr>
    <p:cSldViewPr snapToGrid="0" snapToObjects="1">
      <p:cViewPr>
        <p:scale>
          <a:sx n="60" d="100"/>
          <a:sy n="60" d="100"/>
        </p:scale>
        <p:origin x="-108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11/15/2012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11/15/2012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E9C7E-4E1F-4344-9DC8-E124912CB6A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1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November,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429759">
            <a:off x="-583325" y="964061"/>
            <a:ext cx="7630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Stencil" pitchFamily="82" charset="0"/>
              </a:rPr>
              <a:t>Please sit by Regional Scoring Cluster</a:t>
            </a:r>
            <a:endParaRPr lang="en-US" sz="4000" dirty="0">
              <a:solidFill>
                <a:srgbClr val="FFFF00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73331"/>
            <a:ext cx="6858000" cy="551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2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and 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/>
              <a:t> </a:t>
            </a:r>
            <a:r>
              <a:rPr lang="en-US" dirty="0" smtClean="0"/>
              <a:t> ???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179269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29527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411280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35606"/>
            <a:ext cx="6858000" cy="59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07920"/>
            <a:ext cx="6858000" cy="56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4639" y="573202"/>
            <a:ext cx="6858000" cy="5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Race To The 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Regents Reform Agenda)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address preApril/postApril</a:t>
            </a:r>
          </a:p>
          <a:p>
            <a:r>
              <a:rPr lang="en-US" dirty="0" smtClean="0"/>
              <a:t>CONTNUE to build understanding about what kids are now expected to be able to do</a:t>
            </a:r>
          </a:p>
          <a:p>
            <a:r>
              <a:rPr lang="en-US" dirty="0" smtClean="0"/>
              <a:t>BE CAREFUL about rushing to adopt programs, buy series, or take things from engageNY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946368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Arizona Common Core Math Institute</a:t>
            </a:r>
            <a:endParaRPr lang="en-US" dirty="0"/>
          </a:p>
          <a:p>
            <a:pPr lvl="1"/>
            <a:r>
              <a:rPr lang="en-US" dirty="0" smtClean="0"/>
              <a:t>March 1-3 (Friday Night, Saturday, Sunday)</a:t>
            </a:r>
          </a:p>
          <a:p>
            <a:pPr lvl="1"/>
            <a:r>
              <a:rPr lang="en-US" dirty="0" smtClean="0"/>
              <a:t>For the Northeast</a:t>
            </a:r>
          </a:p>
          <a:p>
            <a:pPr lvl="1"/>
            <a:r>
              <a:rPr lang="en-US" dirty="0" smtClean="0"/>
              <a:t>Doubletree</a:t>
            </a:r>
          </a:p>
          <a:p>
            <a:pPr lvl="1"/>
            <a:r>
              <a:rPr lang="en-US" dirty="0" smtClean="0"/>
              <a:t>Bill McCallum-led</a:t>
            </a:r>
          </a:p>
          <a:p>
            <a:pPr lvl="1"/>
            <a:r>
              <a:rPr lang="en-US" dirty="0" smtClean="0"/>
              <a:t>Plenary and grade-band sessions</a:t>
            </a:r>
          </a:p>
          <a:p>
            <a:pPr lvl="1"/>
            <a:r>
              <a:rPr lang="en-US" dirty="0" smtClean="0"/>
              <a:t>Participants do work and</a:t>
            </a:r>
            <a:br>
              <a:rPr lang="en-US" dirty="0" smtClean="0"/>
            </a:br>
            <a:r>
              <a:rPr lang="en-US" dirty="0" smtClean="0"/>
              <a:t>create shared products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clubs.asua.arizona.edu/%7Eincose/images/logos/UA_Bloc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682" r="9005" b="21777"/>
          <a:stretch/>
        </p:blipFill>
        <p:spPr bwMode="auto">
          <a:xfrm>
            <a:off x="6634523" y="4351283"/>
            <a:ext cx="2320291" cy="20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18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111"/>
            <a:ext cx="8686800" cy="5738648"/>
          </a:xfrm>
        </p:spPr>
        <p:txBody>
          <a:bodyPr>
            <a:normAutofit/>
          </a:bodyPr>
          <a:lstStyle/>
          <a:p>
            <a:r>
              <a:rPr lang="en-US" dirty="0" smtClean="0"/>
              <a:t>Cost structure</a:t>
            </a:r>
            <a:endParaRPr lang="en-US" dirty="0"/>
          </a:p>
          <a:p>
            <a:pPr lvl="1"/>
            <a:r>
              <a:rPr lang="en-US" dirty="0" smtClean="0"/>
              <a:t>250 seats total - cost through Arizona $400</a:t>
            </a:r>
          </a:p>
          <a:p>
            <a:pPr lvl="1"/>
            <a:r>
              <a:rPr lang="en-US" dirty="0" smtClean="0"/>
              <a:t>CNY Teacher Center subsidizing 100 seats to $200</a:t>
            </a:r>
          </a:p>
          <a:p>
            <a:pPr lvl="1"/>
            <a:r>
              <a:rPr lang="en-US" dirty="0" smtClean="0"/>
              <a:t>OCM NT paying that remaining $200 for two “free” seats per NT district</a:t>
            </a:r>
          </a:p>
          <a:p>
            <a:pPr lvl="1"/>
            <a:r>
              <a:rPr lang="en-US" dirty="0" smtClean="0"/>
              <a:t>Cortland Teacher Center subsidizing some additional to $0 for their districts</a:t>
            </a:r>
          </a:p>
          <a:p>
            <a:pPr lvl="1"/>
            <a:r>
              <a:rPr lang="en-US" dirty="0" smtClean="0"/>
              <a:t>Cincy</a:t>
            </a:r>
            <a:r>
              <a:rPr lang="en-US" dirty="0" smtClean="0"/>
              <a:t> Teacher Center subsidizing for </a:t>
            </a:r>
            <a:r>
              <a:rPr lang="en-US" dirty="0" smtClean="0"/>
              <a:t>Cincy</a:t>
            </a:r>
            <a:r>
              <a:rPr lang="en-US" dirty="0" smtClean="0"/>
              <a:t> to $0</a:t>
            </a:r>
          </a:p>
          <a:p>
            <a:pPr lvl="1"/>
            <a:r>
              <a:rPr lang="en-US" dirty="0" smtClean="0"/>
              <a:t>Translates to approx. 50 seats at $200 for components, if want to send above the 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address preApril/postApril</a:t>
            </a:r>
          </a:p>
          <a:p>
            <a:r>
              <a:rPr lang="en-US" dirty="0" smtClean="0"/>
              <a:t>CONTNUE to build understanding about what kids are now expected to be able to do</a:t>
            </a:r>
          </a:p>
          <a:p>
            <a:r>
              <a:rPr lang="en-US" dirty="0" smtClean="0"/>
              <a:t>BE CAREFUL about rushing to adopt programs, buy series, or take things from engageNY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4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ommon Core</a:t>
            </a:r>
            <a:br>
              <a:rPr lang="en-US" dirty="0" smtClean="0"/>
            </a:br>
            <a:r>
              <a:rPr lang="en-US" dirty="0" smtClean="0"/>
              <a:t>Mathematics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Transforming Practice Through Team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74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practices, more than the content, are what make the Common Core essential for student success: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Make sense and persevere in solving </a:t>
            </a:r>
            <a:r>
              <a:rPr lang="en-US" b="1" dirty="0" smtClean="0"/>
              <a:t>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Reason abstractly and </a:t>
            </a:r>
            <a:r>
              <a:rPr lang="en-US" b="1" dirty="0" smtClean="0"/>
              <a:t>quantitatively.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Construct viable arguments and critique the reasoning of others.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513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practices, continued: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Model with </a:t>
            </a:r>
            <a:r>
              <a:rPr lang="en-US" b="1" dirty="0" smtClean="0"/>
              <a:t>mathematics.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Use appropriate tools strategically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Attend </a:t>
            </a:r>
            <a:r>
              <a:rPr lang="en-US" b="1" dirty="0"/>
              <a:t>to precision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Look for and make use of </a:t>
            </a:r>
            <a:r>
              <a:rPr lang="en-US" b="1" dirty="0" smtClean="0"/>
              <a:t>structure.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/>
              <a:t>Look for and express regularity in repeated </a:t>
            </a:r>
            <a:r>
              <a:rPr lang="en-US" b="1" dirty="0" smtClean="0"/>
              <a:t>reasoning.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034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This is what has to change:</a:t>
            </a:r>
          </a:p>
          <a:p>
            <a:r>
              <a:rPr lang="en-US" b="1" dirty="0" smtClean="0"/>
              <a:t>Equity: </a:t>
            </a:r>
            <a:r>
              <a:rPr lang="en-US" dirty="0" smtClean="0"/>
              <a:t>focus on all students</a:t>
            </a:r>
          </a:p>
          <a:p>
            <a:r>
              <a:rPr lang="en-US" b="1" dirty="0" smtClean="0"/>
              <a:t>Curriculum: </a:t>
            </a:r>
            <a:r>
              <a:rPr lang="en-US" dirty="0" smtClean="0"/>
              <a:t>ensure consistent, focused content focus</a:t>
            </a:r>
          </a:p>
          <a:p>
            <a:r>
              <a:rPr lang="en-US" b="1" dirty="0" smtClean="0"/>
              <a:t>Teaching and Learning: </a:t>
            </a:r>
            <a:r>
              <a:rPr lang="en-US" dirty="0" smtClean="0"/>
              <a:t>monitor changes in instructional practices</a:t>
            </a:r>
          </a:p>
          <a:p>
            <a:r>
              <a:rPr lang="en-US" b="1" dirty="0" smtClean="0"/>
              <a:t>Assessment: </a:t>
            </a:r>
            <a:r>
              <a:rPr lang="en-US" dirty="0" smtClean="0"/>
              <a:t>Common formative/interim assessment (DDI process)</a:t>
            </a:r>
          </a:p>
          <a:p>
            <a:r>
              <a:rPr lang="en-US" b="1" dirty="0" smtClean="0"/>
              <a:t>Technology: </a:t>
            </a:r>
            <a:r>
              <a:rPr lang="en-US" dirty="0" smtClean="0"/>
              <a:t>appropriate implementation and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95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 a long-term leadership team</a:t>
            </a:r>
          </a:p>
          <a:p>
            <a:r>
              <a:rPr lang="en-US" dirty="0" smtClean="0"/>
              <a:t>Administrators (principals, curriculum leaders, etc.)</a:t>
            </a:r>
          </a:p>
          <a:p>
            <a:r>
              <a:rPr lang="en-US" dirty="0" smtClean="0"/>
              <a:t>Math coaches, instructional specialists, etc.</a:t>
            </a:r>
          </a:p>
          <a:p>
            <a:r>
              <a:rPr lang="en-US" dirty="0" smtClean="0"/>
              <a:t>Teachers of math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62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strategies for leadership team: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Promoting adoption and avoiding rejection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Focusing on students brings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Building support for collegial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Maintaining support to increase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37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Adoption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034273"/>
              </p:ext>
            </p:extLst>
          </p:nvPr>
        </p:nvGraphicFramePr>
        <p:xfrm>
          <a:off x="457200" y="2100128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828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Initiators (3-10%)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Earlier Adopters (15%)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Later Adopters (60-82%)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Resisters (15%)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1666" y="1273623"/>
            <a:ext cx="37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Being strategic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934269" y="1801504"/>
            <a:ext cx="3452883" cy="68239"/>
          </a:xfrm>
          <a:custGeom>
            <a:avLst/>
            <a:gdLst>
              <a:gd name="connsiteX0" fmla="*/ 0 w 3452883"/>
              <a:gd name="connsiteY0" fmla="*/ 0 h 136478"/>
              <a:gd name="connsiteX1" fmla="*/ 109182 w 3452883"/>
              <a:gd name="connsiteY1" fmla="*/ 0 h 136478"/>
              <a:gd name="connsiteX2" fmla="*/ 1064525 w 3452883"/>
              <a:gd name="connsiteY2" fmla="*/ 13648 h 136478"/>
              <a:gd name="connsiteX3" fmla="*/ 1132764 w 3452883"/>
              <a:gd name="connsiteY3" fmla="*/ 27296 h 136478"/>
              <a:gd name="connsiteX4" fmla="*/ 1542197 w 3452883"/>
              <a:gd name="connsiteY4" fmla="*/ 68239 h 136478"/>
              <a:gd name="connsiteX5" fmla="*/ 1705970 w 3452883"/>
              <a:gd name="connsiteY5" fmla="*/ 95534 h 136478"/>
              <a:gd name="connsiteX6" fmla="*/ 1787856 w 3452883"/>
              <a:gd name="connsiteY6" fmla="*/ 109182 h 136478"/>
              <a:gd name="connsiteX7" fmla="*/ 2047164 w 3452883"/>
              <a:gd name="connsiteY7" fmla="*/ 136478 h 136478"/>
              <a:gd name="connsiteX8" fmla="*/ 3248167 w 3452883"/>
              <a:gd name="connsiteY8" fmla="*/ 109182 h 136478"/>
              <a:gd name="connsiteX9" fmla="*/ 3384644 w 3452883"/>
              <a:gd name="connsiteY9" fmla="*/ 68239 h 136478"/>
              <a:gd name="connsiteX10" fmla="*/ 3452883 w 3452883"/>
              <a:gd name="connsiteY10" fmla="*/ 68239 h 1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2883" h="136478">
                <a:moveTo>
                  <a:pt x="0" y="0"/>
                </a:moveTo>
                <a:cubicBezTo>
                  <a:pt x="251509" y="50303"/>
                  <a:pt x="-58682" y="0"/>
                  <a:pt x="109182" y="0"/>
                </a:cubicBezTo>
                <a:cubicBezTo>
                  <a:pt x="427662" y="0"/>
                  <a:pt x="746077" y="9099"/>
                  <a:pt x="1064525" y="13648"/>
                </a:cubicBezTo>
                <a:cubicBezTo>
                  <a:pt x="1087271" y="18197"/>
                  <a:pt x="1109717" y="24662"/>
                  <a:pt x="1132764" y="27296"/>
                </a:cubicBezTo>
                <a:cubicBezTo>
                  <a:pt x="1269035" y="42870"/>
                  <a:pt x="1542197" y="68239"/>
                  <a:pt x="1542197" y="68239"/>
                </a:cubicBezTo>
                <a:cubicBezTo>
                  <a:pt x="1662331" y="92266"/>
                  <a:pt x="1559248" y="72962"/>
                  <a:pt x="1705970" y="95534"/>
                </a:cubicBezTo>
                <a:cubicBezTo>
                  <a:pt x="1733320" y="99742"/>
                  <a:pt x="1760353" y="106126"/>
                  <a:pt x="1787856" y="109182"/>
                </a:cubicBezTo>
                <a:cubicBezTo>
                  <a:pt x="2155037" y="149981"/>
                  <a:pt x="1796780" y="100708"/>
                  <a:pt x="2047164" y="136478"/>
                </a:cubicBezTo>
                <a:lnTo>
                  <a:pt x="3248167" y="109182"/>
                </a:lnTo>
                <a:cubicBezTo>
                  <a:pt x="3435445" y="103205"/>
                  <a:pt x="3242571" y="99810"/>
                  <a:pt x="3384644" y="68239"/>
                </a:cubicBezTo>
                <a:cubicBezTo>
                  <a:pt x="3406849" y="63305"/>
                  <a:pt x="3430137" y="68239"/>
                  <a:pt x="3452883" y="68239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0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Moves forward </a:t>
            </a:r>
            <a:r>
              <a:rPr lang="en-US" i="1" dirty="0" smtClean="0"/>
              <a:t>with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Builds common knowledge</a:t>
            </a:r>
          </a:p>
          <a:p>
            <a:r>
              <a:rPr lang="en-US" dirty="0" smtClean="0"/>
              <a:t>Communicates vision and plan</a:t>
            </a:r>
          </a:p>
          <a:p>
            <a:r>
              <a:rPr lang="en-US" dirty="0" smtClean="0"/>
              <a:t>Is encouraging and supportive</a:t>
            </a:r>
          </a:p>
          <a:p>
            <a:r>
              <a:rPr lang="en-US" dirty="0" smtClean="0"/>
              <a:t>Monitors 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Opportunity to Learn: </a:t>
            </a:r>
            <a:r>
              <a:rPr lang="en-US" dirty="0" smtClean="0"/>
              <a:t>guaranteed and viable curriculum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imelines, scope &amp; sequences, etc.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classrooms</a:t>
            </a:r>
          </a:p>
          <a:p>
            <a:pPr lvl="1"/>
            <a:r>
              <a:rPr lang="en-US" dirty="0" smtClean="0"/>
              <a:t>Assessed</a:t>
            </a:r>
            <a:endParaRPr lang="en-US" dirty="0"/>
          </a:p>
          <a:p>
            <a:pPr lvl="1"/>
            <a:r>
              <a:rPr lang="en-US" i="1" dirty="0" smtClean="0"/>
              <a:t>Note: make sure old materials and ideas are removed</a:t>
            </a:r>
          </a:p>
        </p:txBody>
      </p:sp>
    </p:spTree>
    <p:extLst>
      <p:ext uri="{BB962C8B-B14F-4D97-AF65-F5344CB8AC3E}">
        <p14:creationId xmlns:p14="http://schemas.microsoft.com/office/powerpoint/2010/main" val="1989967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Visible Thinking: </a:t>
            </a:r>
            <a:r>
              <a:rPr lang="en-US" dirty="0" smtClean="0"/>
              <a:t>conceptual fluency over procedural fluency</a:t>
            </a:r>
          </a:p>
          <a:p>
            <a:pPr lvl="1"/>
            <a:r>
              <a:rPr lang="en-US" dirty="0" smtClean="0"/>
              <a:t>Metacognition</a:t>
            </a:r>
          </a:p>
          <a:p>
            <a:pPr lvl="1"/>
            <a:r>
              <a:rPr lang="en-US" dirty="0" smtClean="0"/>
              <a:t>Math talk</a:t>
            </a:r>
          </a:p>
          <a:p>
            <a:pPr lvl="1"/>
            <a:r>
              <a:rPr lang="en-US" dirty="0" smtClean="0"/>
              <a:t>Constructivism</a:t>
            </a:r>
            <a:endParaRPr lang="en-US" dirty="0"/>
          </a:p>
          <a:p>
            <a:pPr lvl="1"/>
            <a:r>
              <a:rPr lang="en-US" i="1" dirty="0" smtClean="0"/>
              <a:t>Note: make sure “fluency” is understood</a:t>
            </a:r>
          </a:p>
        </p:txBody>
      </p:sp>
    </p:spTree>
    <p:extLst>
      <p:ext uri="{BB962C8B-B14F-4D97-AF65-F5344CB8AC3E}">
        <p14:creationId xmlns:p14="http://schemas.microsoft.com/office/powerpoint/2010/main" val="255843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3-8 Assessment</a:t>
            </a:r>
          </a:p>
          <a:p>
            <a:pPr lvl="1"/>
            <a:r>
              <a:rPr lang="en-US" dirty="0" smtClean="0"/>
              <a:t>Testing guides are overdue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ormat change announcement impending</a:t>
            </a:r>
          </a:p>
          <a:p>
            <a:pPr lvl="1"/>
            <a:r>
              <a:rPr lang="en-US" dirty="0" smtClean="0"/>
              <a:t>Authentic text rules have changed</a:t>
            </a:r>
          </a:p>
          <a:p>
            <a:pPr lvl="1"/>
            <a:r>
              <a:rPr lang="en-US" dirty="0" smtClean="0"/>
              <a:t>Change in tools rules for math: No calculator for Book 1 grades 6-8</a:t>
            </a:r>
          </a:p>
          <a:p>
            <a:pPr lvl="1"/>
            <a:r>
              <a:rPr lang="en-US" dirty="0" smtClean="0"/>
              <a:t>There will be training this year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38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Engaging Lessons: </a:t>
            </a:r>
            <a:r>
              <a:rPr lang="en-US" dirty="0" smtClean="0"/>
              <a:t>cognitive engagement</a:t>
            </a:r>
          </a:p>
          <a:p>
            <a:pPr lvl="1"/>
            <a:r>
              <a:rPr lang="en-US" dirty="0" smtClean="0"/>
              <a:t>Active</a:t>
            </a:r>
          </a:p>
          <a:p>
            <a:pPr lvl="1"/>
            <a:r>
              <a:rPr lang="en-US" dirty="0" smtClean="0"/>
              <a:t>High expectations</a:t>
            </a:r>
          </a:p>
          <a:p>
            <a:pPr lvl="1"/>
            <a:r>
              <a:rPr lang="en-US" dirty="0" smtClean="0"/>
              <a:t>Writing and explanations</a:t>
            </a:r>
          </a:p>
          <a:p>
            <a:pPr lvl="1"/>
            <a:r>
              <a:rPr lang="en-US" dirty="0" smtClean="0"/>
              <a:t>Students doing the work</a:t>
            </a:r>
            <a:endParaRPr lang="en-US" dirty="0"/>
          </a:p>
          <a:p>
            <a:pPr lvl="1"/>
            <a:r>
              <a:rPr lang="en-US" i="1" dirty="0" smtClean="0"/>
              <a:t>Note: traditional lesson structure has to be discarded (HW-lesson-start HW)</a:t>
            </a:r>
          </a:p>
        </p:txBody>
      </p:sp>
    </p:spTree>
    <p:extLst>
      <p:ext uri="{BB962C8B-B14F-4D97-AF65-F5344CB8AC3E}">
        <p14:creationId xmlns:p14="http://schemas.microsoft.com/office/powerpoint/2010/main" val="2368576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Group-Worthy Problems: </a:t>
            </a:r>
            <a:r>
              <a:rPr lang="en-US" dirty="0" smtClean="0"/>
              <a:t>students need to work together on challenging problems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Open-ended</a:t>
            </a:r>
          </a:p>
          <a:p>
            <a:pPr lvl="1"/>
            <a:r>
              <a:rPr lang="en-US" dirty="0" smtClean="0"/>
              <a:t>Multiple pathways</a:t>
            </a:r>
          </a:p>
          <a:p>
            <a:pPr lvl="1"/>
            <a:r>
              <a:rPr lang="en-US" dirty="0" smtClean="0"/>
              <a:t>Important content</a:t>
            </a:r>
            <a:endParaRPr lang="en-US" dirty="0"/>
          </a:p>
          <a:p>
            <a:pPr lvl="1"/>
            <a:r>
              <a:rPr lang="en-US" i="1" dirty="0" smtClean="0"/>
              <a:t>Note: </a:t>
            </a:r>
            <a:r>
              <a:rPr lang="en-US" dirty="0" smtClean="0"/>
              <a:t>Math Solutions </a:t>
            </a:r>
            <a:r>
              <a:rPr lang="en-US" i="1" dirty="0" smtClean="0"/>
              <a:t>is great with this</a:t>
            </a:r>
          </a:p>
        </p:txBody>
      </p:sp>
    </p:spTree>
    <p:extLst>
      <p:ext uri="{BB962C8B-B14F-4D97-AF65-F5344CB8AC3E}">
        <p14:creationId xmlns:p14="http://schemas.microsoft.com/office/powerpoint/2010/main" val="1175435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Big ideas: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RtI</a:t>
            </a:r>
            <a:r>
              <a:rPr lang="en-US" b="1" dirty="0" smtClean="0"/>
              <a:t>: </a:t>
            </a:r>
            <a:r>
              <a:rPr lang="en-US" dirty="0" smtClean="0"/>
              <a:t>Data-Driven Process</a:t>
            </a:r>
          </a:p>
          <a:p>
            <a:pPr lvl="1"/>
            <a:r>
              <a:rPr lang="en-US" dirty="0"/>
              <a:t>common </a:t>
            </a:r>
            <a:r>
              <a:rPr lang="en-US" dirty="0" smtClean="0"/>
              <a:t>formative/interim assessment</a:t>
            </a:r>
          </a:p>
          <a:p>
            <a:pPr lvl="1"/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Tier 2</a:t>
            </a:r>
          </a:p>
          <a:p>
            <a:pPr lvl="1"/>
            <a:r>
              <a:rPr lang="en-US" dirty="0" smtClean="0"/>
              <a:t>PLC</a:t>
            </a:r>
            <a:endParaRPr lang="en-US" dirty="0"/>
          </a:p>
          <a:p>
            <a:pPr lvl="1"/>
            <a:r>
              <a:rPr lang="en-US" i="1" dirty="0" smtClean="0"/>
              <a:t>Note: need to ensure that intervention is </a:t>
            </a:r>
            <a:r>
              <a:rPr lang="en-US" i="1" dirty="0" smtClean="0"/>
              <a:t>occurring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880197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Teachers will need to</a:t>
            </a:r>
          </a:p>
          <a:p>
            <a:r>
              <a:rPr lang="en-US" dirty="0" smtClean="0"/>
              <a:t>Understand the practices</a:t>
            </a:r>
          </a:p>
          <a:p>
            <a:r>
              <a:rPr lang="en-US" dirty="0" smtClean="0"/>
              <a:t>Understand how kids learn mathematics</a:t>
            </a:r>
          </a:p>
          <a:p>
            <a:r>
              <a:rPr lang="en-US" dirty="0" smtClean="0"/>
              <a:t>Be able to collaboratively unit plan</a:t>
            </a:r>
          </a:p>
          <a:p>
            <a:r>
              <a:rPr lang="en-US" dirty="0" smtClean="0"/>
              <a:t>Know and apply effective strategies</a:t>
            </a:r>
          </a:p>
          <a:p>
            <a:r>
              <a:rPr lang="en-US" dirty="0" smtClean="0"/>
              <a:t>Monitor learning (and adjust)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90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 the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77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Leadership team will maintain pressure via</a:t>
            </a:r>
          </a:p>
          <a:p>
            <a:r>
              <a:rPr lang="en-US" dirty="0" smtClean="0"/>
              <a:t>Coaching</a:t>
            </a:r>
          </a:p>
          <a:p>
            <a:r>
              <a:rPr lang="en-US" dirty="0" smtClean="0"/>
              <a:t>Ongoing professional development</a:t>
            </a:r>
          </a:p>
          <a:p>
            <a:r>
              <a:rPr lang="en-US" dirty="0" smtClean="0"/>
              <a:t>Appropriate decisions about materials (carefully piloted by later adopters)</a:t>
            </a:r>
          </a:p>
          <a:p>
            <a:r>
              <a:rPr lang="en-US" dirty="0" smtClean="0"/>
              <a:t>Classroom visits and monitoring</a:t>
            </a:r>
          </a:p>
          <a:p>
            <a:r>
              <a:rPr lang="en-US" dirty="0" smtClean="0"/>
              <a:t>Communication of progress</a:t>
            </a:r>
          </a:p>
          <a:p>
            <a:r>
              <a:rPr lang="en-US" dirty="0" smtClean="0"/>
              <a:t>Expectations for all teachers to work collaboratively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85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3.tower.com/images/mm122150129/common-core-mathematics-standards-transforming-practice-through-team-ted-h-hull-paperback-cov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012" y="1434663"/>
            <a:ext cx="2915429" cy="4154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45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1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31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71" y="3502736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80" y="2919412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4" y="3623605"/>
            <a:ext cx="1794609" cy="256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9840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Standards meet DDI meet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2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Vision of what we need to do is clearer</a:t>
            </a:r>
          </a:p>
          <a:p>
            <a:pPr lvl="1"/>
            <a:r>
              <a:rPr lang="en-US" dirty="0" smtClean="0">
                <a:latin typeface="Arial"/>
              </a:rPr>
              <a:t>Balancing </a:t>
            </a:r>
            <a:r>
              <a:rPr lang="en-US" dirty="0">
                <a:latin typeface="Arial"/>
              </a:rPr>
              <a:t>Informational </a:t>
            </a:r>
            <a:r>
              <a:rPr lang="en-US" dirty="0" smtClean="0">
                <a:latin typeface="Arial"/>
              </a:rPr>
              <a:t>&amp; </a:t>
            </a:r>
            <a:r>
              <a:rPr lang="en-US" dirty="0">
                <a:latin typeface="Arial"/>
              </a:rPr>
              <a:t>Literary Text 	</a:t>
            </a:r>
          </a:p>
          <a:p>
            <a:pPr lvl="1"/>
            <a:r>
              <a:rPr lang="en-US" dirty="0"/>
              <a:t>Knowledge in the </a:t>
            </a:r>
            <a:r>
              <a:rPr lang="en-US" dirty="0" smtClean="0"/>
              <a:t>Disciplines</a:t>
            </a:r>
          </a:p>
          <a:p>
            <a:pPr lvl="1"/>
            <a:r>
              <a:rPr lang="en-US" dirty="0"/>
              <a:t>Staircase of </a:t>
            </a:r>
            <a:r>
              <a:rPr lang="en-US" dirty="0" smtClean="0"/>
              <a:t>Complexity</a:t>
            </a:r>
          </a:p>
          <a:p>
            <a:pPr lvl="1"/>
            <a:r>
              <a:rPr lang="en-US" dirty="0"/>
              <a:t>Text-based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Writing for Sources</a:t>
            </a:r>
          </a:p>
          <a:p>
            <a:pPr lvl="1"/>
            <a:r>
              <a:rPr lang="en-US" dirty="0" smtClean="0"/>
              <a:t>Academic Vocabulary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b="1" i="1" dirty="0" smtClean="0"/>
              <a:t>Expeditionary Learning here during last week in June?</a:t>
            </a:r>
            <a:endParaRPr lang="en-US" b="1" i="1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333036">
            <a:off x="457200" y="2018012"/>
            <a:ext cx="78512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Stencil" pitchFamily="82" charset="0"/>
              </a:rPr>
              <a:t>UNIT PLANNING AND REVISION</a:t>
            </a:r>
            <a:endParaRPr lang="en-US" sz="6600" dirty="0">
              <a:solidFill>
                <a:srgbClr val="FFFF00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Generation Science Standards</a:t>
            </a:r>
          </a:p>
          <a:p>
            <a:pPr lvl="1"/>
            <a:r>
              <a:rPr lang="en-US" dirty="0" smtClean="0"/>
              <a:t>Looks like January draft (major changes)</a:t>
            </a:r>
          </a:p>
          <a:p>
            <a:pPr lvl="1"/>
            <a:r>
              <a:rPr lang="en-US" dirty="0" smtClean="0"/>
              <a:t>End of March is a “hard” deadline</a:t>
            </a:r>
          </a:p>
          <a:p>
            <a:pPr marL="4000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6" y="3708519"/>
            <a:ext cx="3348789" cy="25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4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73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 2.5 hrs</a:t>
            </a:r>
          </a:p>
          <a:p>
            <a:pPr lvl="1"/>
            <a:r>
              <a:rPr lang="en-US" dirty="0" smtClean="0"/>
              <a:t>Balanced Assessment System</a:t>
            </a:r>
          </a:p>
          <a:p>
            <a:pPr lvl="1"/>
            <a:r>
              <a:rPr lang="en-US" dirty="0" smtClean="0"/>
              <a:t>Six Shifts of DDI</a:t>
            </a:r>
          </a:p>
          <a:p>
            <a:pPr lvl="1"/>
            <a:r>
              <a:rPr lang="en-US" dirty="0" smtClean="0"/>
              <a:t>Assessment Construction 101</a:t>
            </a:r>
          </a:p>
          <a:p>
            <a:pPr lvl="1"/>
            <a:r>
              <a:rPr lang="en-US" dirty="0" smtClean="0"/>
              <a:t>Process for getting from SLO to calendar for common formative/interim assessments</a:t>
            </a:r>
          </a:p>
          <a:p>
            <a:pPr lvl="1"/>
            <a:r>
              <a:rPr lang="en-US" dirty="0" smtClean="0"/>
              <a:t>Process for getting first assessment done</a:t>
            </a:r>
          </a:p>
          <a:p>
            <a:r>
              <a:rPr lang="en-US" dirty="0" smtClean="0"/>
              <a:t>PM 2.5 hrs</a:t>
            </a:r>
          </a:p>
          <a:p>
            <a:pPr lvl="1"/>
            <a:r>
              <a:rPr lang="en-US" dirty="0" smtClean="0"/>
              <a:t>Work time (w/ support)</a:t>
            </a:r>
          </a:p>
          <a:p>
            <a:pPr lvl="1"/>
            <a:r>
              <a:rPr lang="en-US" dirty="0" smtClean="0"/>
              <a:t>Should be replicable for other interims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62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</a:p>
          <a:p>
            <a:pPr lvl="1"/>
            <a:r>
              <a:rPr lang="en-US" dirty="0" smtClean="0"/>
              <a:t>Looks like it will be split</a:t>
            </a:r>
          </a:p>
          <a:p>
            <a:pPr lvl="1"/>
            <a:r>
              <a:rPr lang="en-US" dirty="0" smtClean="0"/>
              <a:t>Different options; field will be surveyed</a:t>
            </a:r>
          </a:p>
          <a:p>
            <a:pPr lvl="1"/>
            <a:r>
              <a:rPr lang="en-US" dirty="0" smtClean="0"/>
              <a:t>Maybe 2015-2016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30" y="3559768"/>
            <a:ext cx="4514522" cy="279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63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73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PLCs at Work Summit</a:t>
            </a:r>
          </a:p>
          <a:p>
            <a:pPr lvl="1"/>
            <a:r>
              <a:rPr lang="en-US" dirty="0" smtClean="0"/>
              <a:t>Keynotes streamed</a:t>
            </a:r>
          </a:p>
          <a:p>
            <a:pPr lvl="1"/>
            <a:r>
              <a:rPr lang="en-US" dirty="0" smtClean="0"/>
              <a:t>Quick responses to our questions</a:t>
            </a:r>
          </a:p>
          <a:p>
            <a:pPr lvl="1"/>
            <a:r>
              <a:rPr lang="en-US" dirty="0" smtClean="0"/>
              <a:t>One breakout streamed, second would be recorded (both facilitated)</a:t>
            </a:r>
          </a:p>
          <a:p>
            <a:pPr lvl="1"/>
            <a:r>
              <a:rPr lang="en-US" dirty="0" smtClean="0"/>
              <a:t>We could run our own breakouts, too</a:t>
            </a:r>
          </a:p>
          <a:p>
            <a:pPr lvl="1"/>
            <a:r>
              <a:rPr lang="en-US" dirty="0" smtClean="0"/>
              <a:t>$225+ for two-day event (+ is for facilities, food, and additional facilitator)</a:t>
            </a:r>
          </a:p>
          <a:p>
            <a:pPr lvl="1"/>
            <a:r>
              <a:rPr lang="en-US" dirty="0" smtClean="0"/>
              <a:t>July 17-19, July 24-26, or August 5-7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78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710"/>
            <a:ext cx="8171390" cy="5055814"/>
          </a:xfrm>
        </p:spPr>
      </p:pic>
      <p:sp>
        <p:nvSpPr>
          <p:cNvPr id="3" name="TextBox 2"/>
          <p:cNvSpPr txBox="1"/>
          <p:nvPr/>
        </p:nvSpPr>
        <p:spPr>
          <a:xfrm rot="20813556">
            <a:off x="205585" y="3219860"/>
            <a:ext cx="876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tencil" pitchFamily="82" charset="0"/>
              </a:rPr>
              <a:t>How’s it going? Can we help?</a:t>
            </a:r>
            <a:endParaRPr lang="en-US" sz="4400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67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meet after BCIC today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V43YO1IK\MC900233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22" y="3396376"/>
            <a:ext cx="2702459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86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3-8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Proposals based on data and feedback from last June BCIC meeting</a:t>
            </a:r>
          </a:p>
          <a:p>
            <a:r>
              <a:rPr lang="en-US" dirty="0" smtClean="0"/>
              <a:t>Same grouping and sites as 2011-12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:\Users\lradicel\AppData\Local\Microsoft\Windows\Temporary Internet Files\Content.IE5\29FGOWPU\MP9004022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77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Two trainers provided by districts for each test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Facilitators  1:6 scorers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Common communication and  process prior to scoring day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Experienced </a:t>
            </a:r>
            <a:r>
              <a:rPr lang="en-US" dirty="0" smtClean="0">
                <a:solidFill>
                  <a:prstClr val="black"/>
                </a:solidFill>
              </a:rPr>
              <a:t>scorer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3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82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Scorers</a:t>
            </a:r>
          </a:p>
          <a:p>
            <a:pPr lvl="1"/>
            <a:r>
              <a:rPr lang="en-US" dirty="0" smtClean="0"/>
              <a:t>ELA  1:25</a:t>
            </a:r>
          </a:p>
          <a:p>
            <a:pPr lvl="1"/>
            <a:r>
              <a:rPr lang="en-US" dirty="0" smtClean="0"/>
              <a:t>Math 1:34</a:t>
            </a:r>
          </a:p>
          <a:p>
            <a:pPr lvl="1"/>
            <a:r>
              <a:rPr lang="en-US" dirty="0" smtClean="0"/>
              <a:t>Based on past year test construction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Each district minimum of one support person up to ratio of 1:250 tests</a:t>
            </a:r>
          </a:p>
          <a:p>
            <a:pPr lvl="1"/>
            <a:r>
              <a:rPr lang="en-US" dirty="0" smtClean="0"/>
              <a:t>Timing can vary  but will need to scheduled in advance</a:t>
            </a:r>
          </a:p>
          <a:p>
            <a:pPr lvl="1"/>
            <a:r>
              <a:rPr lang="en-US" dirty="0" smtClean="0"/>
              <a:t>Clerical/Administrative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052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determine procedure but have standardized :</a:t>
            </a:r>
          </a:p>
          <a:p>
            <a:pPr lvl="1"/>
            <a:r>
              <a:rPr lang="en-US" dirty="0" smtClean="0"/>
              <a:t>Process for tracking tests</a:t>
            </a:r>
          </a:p>
          <a:p>
            <a:pPr lvl="1"/>
            <a:r>
              <a:rPr lang="en-US" dirty="0" smtClean="0"/>
              <a:t>Providing read behinds </a:t>
            </a:r>
          </a:p>
          <a:p>
            <a:pPr lvl="1"/>
            <a:r>
              <a:rPr lang="en-US" dirty="0" smtClean="0"/>
              <a:t>Advance communication with trainers and facilitators</a:t>
            </a:r>
          </a:p>
          <a:p>
            <a:pPr lvl="1"/>
            <a:r>
              <a:rPr lang="en-US" dirty="0" smtClean="0"/>
              <a:t>Process for packaging and delivery of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0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 tests scored on same day across region---- this is so that as calls are made to hotline the information can be shared across sites</a:t>
            </a:r>
          </a:p>
          <a:p>
            <a:r>
              <a:rPr lang="en-US" dirty="0" smtClean="0"/>
              <a:t>One test per day—this is so that fit into sites</a:t>
            </a:r>
          </a:p>
          <a:p>
            <a:r>
              <a:rPr lang="en-US" dirty="0" smtClean="0"/>
              <a:t>Recognize that this will not work for South site- schedule aligns as closely as possible for this group</a:t>
            </a:r>
          </a:p>
          <a:p>
            <a:r>
              <a:rPr lang="en-US" dirty="0" smtClean="0"/>
              <a:t>Avoids adjacent grade levels scoring  on consecutive days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75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39614"/>
            <a:ext cx="8229600" cy="4525963"/>
          </a:xfrm>
        </p:spPr>
        <p:txBody>
          <a:bodyPr/>
          <a:lstStyle/>
          <a:p>
            <a:r>
              <a:rPr lang="en-US" dirty="0" smtClean="0"/>
              <a:t>Each cluster has site coordinator as a facilitator</a:t>
            </a:r>
          </a:p>
          <a:p>
            <a:r>
              <a:rPr lang="en-US" dirty="0" smtClean="0"/>
              <a:t>Review the summary handout  </a:t>
            </a:r>
          </a:p>
          <a:p>
            <a:r>
              <a:rPr lang="en-US" dirty="0" smtClean="0"/>
              <a:t>As a  group record ideas</a:t>
            </a:r>
          </a:p>
          <a:p>
            <a:r>
              <a:rPr lang="en-US" dirty="0" smtClean="0"/>
              <a:t>(facilitator will collect at end)</a:t>
            </a:r>
          </a:p>
          <a:p>
            <a:endParaRPr lang="en-US" dirty="0"/>
          </a:p>
          <a:p>
            <a:r>
              <a:rPr lang="en-US" dirty="0" smtClean="0"/>
              <a:t>Prepare to report on </a:t>
            </a:r>
            <a:r>
              <a:rPr lang="en-US" dirty="0" smtClean="0"/>
              <a:t>themes...</a:t>
            </a:r>
            <a:endParaRPr lang="en-US" dirty="0"/>
          </a:p>
        </p:txBody>
      </p:sp>
      <p:pic>
        <p:nvPicPr>
          <p:cNvPr id="2052" name="Picture 4" descr="C:\Users\lradicel\AppData\Local\Microsoft\Windows\Temporary Internet Files\Content.IE5\SR7A0JAC\MC9002330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45" y="3967276"/>
            <a:ext cx="2163837" cy="21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39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50000" b="5264"/>
          <a:stretch/>
        </p:blipFill>
        <p:spPr bwMode="auto">
          <a:xfrm>
            <a:off x="1010652" y="1285973"/>
            <a:ext cx="7329295" cy="500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Next</a:t>
            </a:r>
            <a:r>
              <a:rPr lang="en-US" dirty="0" smtClean="0"/>
              <a:t> 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20,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Distance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 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 Leadership Network -  Dec 10</a:t>
            </a:r>
          </a:p>
          <a:p>
            <a:r>
              <a:rPr lang="en-US" dirty="0" smtClean="0"/>
              <a:t>CCLS for ELA: Instructional Shifts for Literacy- Dec 14</a:t>
            </a:r>
          </a:p>
          <a:p>
            <a:endParaRPr lang="en-US" dirty="0" smtClean="0"/>
          </a:p>
          <a:p>
            <a:r>
              <a:rPr lang="en-US" dirty="0" smtClean="0"/>
              <a:t>Register through My Learning Plan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2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CI&amp;A: Peeking into January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Effective Teaching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Century- Jan 4</a:t>
            </a:r>
          </a:p>
          <a:p>
            <a:r>
              <a:rPr lang="en-US" dirty="0" smtClean="0"/>
              <a:t>Cognitive Engagement-Jan 4</a:t>
            </a:r>
          </a:p>
          <a:p>
            <a:r>
              <a:rPr lang="en-US" dirty="0" smtClean="0"/>
              <a:t>Developing Collaborative Groups Using the Adaptive Schools Framework-Jan 8</a:t>
            </a:r>
          </a:p>
          <a:p>
            <a:r>
              <a:rPr lang="en-US" dirty="0" smtClean="0"/>
              <a:t>Students from Poverty- Jan 11</a:t>
            </a:r>
          </a:p>
          <a:p>
            <a:r>
              <a:rPr lang="en-US" dirty="0" smtClean="0"/>
              <a:t>Voc</a:t>
            </a:r>
            <a:r>
              <a:rPr lang="en-US" dirty="0" smtClean="0"/>
              <a:t> Strategies (Grades 4-12)- Jan 16</a:t>
            </a:r>
          </a:p>
          <a:p>
            <a:r>
              <a:rPr lang="en-US" dirty="0" smtClean="0"/>
              <a:t>Use of Data: Making Instructional Decisions- Jan 22</a:t>
            </a:r>
          </a:p>
          <a:p>
            <a:r>
              <a:rPr lang="en-US" dirty="0" smtClean="0"/>
              <a:t>PBL- Jan 24</a:t>
            </a:r>
          </a:p>
          <a:p>
            <a:r>
              <a:rPr lang="en-US" dirty="0" smtClean="0"/>
              <a:t>Meeting Needs of Diverse Learners- Jan 30</a:t>
            </a:r>
          </a:p>
          <a:p>
            <a:endParaRPr lang="en-US" dirty="0"/>
          </a:p>
        </p:txBody>
      </p:sp>
      <p:pic>
        <p:nvPicPr>
          <p:cNvPr id="2050" name="Picture 2" descr="C:\Users\lradicel\AppData\Local\Microsoft\Windows\Temporary Internet Files\Content.IE5\222SRUZ8\MM90028363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6" y="3264469"/>
            <a:ext cx="1319213" cy="8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for Visual Art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Art Educators Professional Development Day: Teaching Strategies in Studio Art</a:t>
            </a:r>
            <a:endParaRPr lang="en-US" dirty="0"/>
          </a:p>
          <a:p>
            <a:r>
              <a:rPr lang="en-US" dirty="0" smtClean="0"/>
              <a:t>Provided by</a:t>
            </a:r>
            <a:br>
              <a:rPr lang="en-US" dirty="0" smtClean="0"/>
            </a:br>
            <a:r>
              <a:rPr lang="en-US" dirty="0" smtClean="0"/>
              <a:t>SUNY Cortland</a:t>
            </a:r>
            <a:endParaRPr lang="en-US" dirty="0"/>
          </a:p>
          <a:p>
            <a:r>
              <a:rPr lang="en-US" dirty="0" smtClean="0"/>
              <a:t>March 22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68" y="3137337"/>
            <a:ext cx="4283776" cy="282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47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/>
          <a:p>
            <a:r>
              <a:rPr lang="en-US" dirty="0" smtClean="0"/>
              <a:t>CNY/Oswego Teacher Center is looking for volunteers to facilitate teacher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1227</Words>
  <Application>Microsoft Office PowerPoint</Application>
  <PresentationFormat>On-screen Show (4:3)</PresentationFormat>
  <Paragraphs>258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IS_template</vt:lpstr>
      <vt:lpstr>1_IS_template</vt:lpstr>
      <vt:lpstr>BCIC Meeting</vt:lpstr>
      <vt:lpstr>Welcome</vt:lpstr>
      <vt:lpstr>SED Updates</vt:lpstr>
      <vt:lpstr>SED Updates</vt:lpstr>
      <vt:lpstr>ITD</vt:lpstr>
      <vt:lpstr>CI&amp;A Upcoming events</vt:lpstr>
      <vt:lpstr>CI&amp;A: Peeking into January</vt:lpstr>
      <vt:lpstr>Just for Visual Art Teachers</vt:lpstr>
      <vt:lpstr>Teacher Centers</vt:lpstr>
      <vt:lpstr>PowerPoint Presentation</vt:lpstr>
      <vt:lpstr>Social Media and ISS</vt:lpstr>
      <vt:lpstr>PowerPoint Presentation</vt:lpstr>
      <vt:lpstr>PowerPoint Presentation</vt:lpstr>
      <vt:lpstr>PowerPoint Presentation</vt:lpstr>
      <vt:lpstr>Race To The Top</vt:lpstr>
      <vt:lpstr>Math</vt:lpstr>
      <vt:lpstr>Math</vt:lpstr>
      <vt:lpstr>Math</vt:lpstr>
      <vt:lpstr>Math</vt:lpstr>
      <vt:lpstr>Common Core Mathematics Standards</vt:lpstr>
      <vt:lpstr>Needed Change</vt:lpstr>
      <vt:lpstr>Needed Change</vt:lpstr>
      <vt:lpstr>Needed Change</vt:lpstr>
      <vt:lpstr>Leadership Team</vt:lpstr>
      <vt:lpstr>Leadership Team</vt:lpstr>
      <vt:lpstr>Levels of Adoption</vt:lpstr>
      <vt:lpstr>Leadership Team</vt:lpstr>
      <vt:lpstr>Focus on Students</vt:lpstr>
      <vt:lpstr>Focus on Students</vt:lpstr>
      <vt:lpstr>Focus on Students</vt:lpstr>
      <vt:lpstr>Focus on Students</vt:lpstr>
      <vt:lpstr>Focus on Students</vt:lpstr>
      <vt:lpstr>Common Core Instruction</vt:lpstr>
      <vt:lpstr>Sustain the Change</vt:lpstr>
      <vt:lpstr>PowerPoint Presentation</vt:lpstr>
      <vt:lpstr>PowerPoint Presentation</vt:lpstr>
      <vt:lpstr>ELA</vt:lpstr>
      <vt:lpstr>Other Standards</vt:lpstr>
      <vt:lpstr>Data-Driven Instruction</vt:lpstr>
      <vt:lpstr>Culture</vt:lpstr>
      <vt:lpstr>Long-term Planning</vt:lpstr>
      <vt:lpstr>Assessment</vt:lpstr>
      <vt:lpstr>Regents Scoring</vt:lpstr>
      <vt:lpstr>3-8 Scoring</vt:lpstr>
      <vt:lpstr>Personnel</vt:lpstr>
      <vt:lpstr>More Personnel</vt:lpstr>
      <vt:lpstr>Procedures</vt:lpstr>
      <vt:lpstr>Proposed Schedule</vt:lpstr>
      <vt:lpstr>Group Discussion</vt:lpstr>
      <vt:lpstr>Next 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71</cp:revision>
  <cp:lastPrinted>2012-09-19T12:33:24Z</cp:lastPrinted>
  <dcterms:created xsi:type="dcterms:W3CDTF">2012-08-15T11:27:34Z</dcterms:created>
  <dcterms:modified xsi:type="dcterms:W3CDTF">2012-11-15T12:26:50Z</dcterms:modified>
</cp:coreProperties>
</file>