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40"/>
  </p:notesMasterIdLst>
  <p:handoutMasterIdLst>
    <p:handoutMasterId r:id="rId41"/>
  </p:handoutMasterIdLst>
  <p:sldIdLst>
    <p:sldId id="256" r:id="rId3"/>
    <p:sldId id="257" r:id="rId4"/>
    <p:sldId id="277" r:id="rId5"/>
    <p:sldId id="322" r:id="rId6"/>
    <p:sldId id="323" r:id="rId7"/>
    <p:sldId id="278" r:id="rId8"/>
    <p:sldId id="275" r:id="rId9"/>
    <p:sldId id="276" r:id="rId10"/>
    <p:sldId id="279" r:id="rId11"/>
    <p:sldId id="284" r:id="rId12"/>
    <p:sldId id="280" r:id="rId13"/>
    <p:sldId id="281" r:id="rId14"/>
    <p:sldId id="282" r:id="rId15"/>
    <p:sldId id="283" r:id="rId16"/>
    <p:sldId id="285" r:id="rId17"/>
    <p:sldId id="295" r:id="rId18"/>
    <p:sldId id="286" r:id="rId19"/>
    <p:sldId id="324" r:id="rId20"/>
    <p:sldId id="325" r:id="rId21"/>
    <p:sldId id="327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326" r:id="rId30"/>
    <p:sldId id="297" r:id="rId31"/>
    <p:sldId id="298" r:id="rId32"/>
    <p:sldId id="299" r:id="rId33"/>
    <p:sldId id="303" r:id="rId34"/>
    <p:sldId id="300" r:id="rId35"/>
    <p:sldId id="314" r:id="rId36"/>
    <p:sldId id="302" r:id="rId37"/>
    <p:sldId id="301" r:id="rId38"/>
    <p:sldId id="304" r:id="rId3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97" autoAdjust="0"/>
    <p:restoredTop sz="86325" autoAdjust="0"/>
  </p:normalViewPr>
  <p:slideViewPr>
    <p:cSldViewPr snapToGrid="0" snapToObjects="1">
      <p:cViewPr>
        <p:scale>
          <a:sx n="60" d="100"/>
          <a:sy n="60" d="100"/>
        </p:scale>
        <p:origin x="-1080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B87B02C-B21B-4BF0-AE9C-BF7BFFED64FA}" type="datetimeFigureOut">
              <a:rPr lang="en-US" smtClean="0"/>
              <a:t>10/18/2012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EA955AC-4B03-4A78-A9E2-A36BAA9743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693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D0274B-D6C0-4EEB-90AC-61756667238E}" type="datetimeFigureOut">
              <a:rPr lang="en-US" smtClean="0"/>
              <a:t>10/18/2012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6EE9C7E-4E1F-4344-9DC8-E124912CB6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0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3303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451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5397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1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151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846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354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6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257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5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819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86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cmboces.org/tfiles/folder874/Enterprise%20America.pptx" TargetMode="Externa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hyperlink" Target="../../../RegentsAssesssNeeds.xlsx" TargetMode="Externa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itd.cnyric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learningplan.com/WebReg/ActivityProfile.asp?D=15882&amp;I=1185165&amp;H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October,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73331"/>
            <a:ext cx="6858000" cy="55113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4255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Social Media and ISS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 smtClean="0"/>
              <a:t> </a:t>
            </a:r>
          </a:p>
          <a:p>
            <a:pPr>
              <a:lnSpc>
                <a:spcPct val="200000"/>
              </a:lnSpc>
              <a:buFont typeface="Arial" pitchFamily="34" charset="0"/>
              <a:buChar char="@"/>
            </a:pPr>
            <a:r>
              <a:rPr lang="en-US" dirty="0"/>
              <a:t> </a:t>
            </a:r>
            <a:r>
              <a:rPr lang="en-US" dirty="0" smtClean="0"/>
              <a:t> ???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179269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2952750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75129" y="4112809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838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435606"/>
            <a:ext cx="6858000" cy="598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0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43000" y="607920"/>
            <a:ext cx="6858000" cy="5642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74639" y="573202"/>
            <a:ext cx="6858000" cy="5676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45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Race To The Top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(the Regents Reform Agenda)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49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address preApril/postApril</a:t>
            </a:r>
          </a:p>
          <a:p>
            <a:r>
              <a:rPr lang="en-US" dirty="0" smtClean="0"/>
              <a:t>CONTNUE to build understanding about what kids are now expected to be able to do</a:t>
            </a:r>
          </a:p>
          <a:p>
            <a:r>
              <a:rPr lang="en-US" dirty="0" smtClean="0"/>
              <a:t>BE CAREFUL about rushing to adopt programs, buy series, or take things from engageNY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54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Building a Common Understanding for Math (NT/Teacher Center effort)</a:t>
            </a:r>
            <a:endParaRPr lang="en-US" dirty="0"/>
          </a:p>
          <a:p>
            <a:pPr lvl="1"/>
            <a:r>
              <a:rPr lang="en-US" dirty="0" smtClean="0"/>
              <a:t>Common </a:t>
            </a:r>
            <a:r>
              <a:rPr lang="en-US" dirty="0"/>
              <a:t>Core - background and foundation (Bill McCullum?)</a:t>
            </a:r>
          </a:p>
          <a:p>
            <a:pPr lvl="1"/>
            <a:r>
              <a:rPr lang="en-US" dirty="0" smtClean="0"/>
              <a:t>Math </a:t>
            </a:r>
            <a:r>
              <a:rPr lang="en-US" dirty="0"/>
              <a:t>Solutions - how kids learn mathematics</a:t>
            </a:r>
          </a:p>
          <a:p>
            <a:pPr lvl="1"/>
            <a:r>
              <a:rPr lang="en-US" dirty="0" smtClean="0"/>
              <a:t>Singapore </a:t>
            </a:r>
            <a:r>
              <a:rPr lang="en-US" dirty="0"/>
              <a:t>Math - just exactly what is it?</a:t>
            </a:r>
          </a:p>
          <a:p>
            <a:pPr lvl="1"/>
            <a:r>
              <a:rPr lang="en-US" dirty="0" smtClean="0"/>
              <a:t>NSF </a:t>
            </a:r>
            <a:r>
              <a:rPr lang="en-US" dirty="0"/>
              <a:t>math program - constructivist approach to math instruction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183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Vision of what we need to do is clearer</a:t>
            </a:r>
          </a:p>
          <a:p>
            <a:pPr lvl="1"/>
            <a:r>
              <a:rPr lang="en-US" dirty="0" smtClean="0">
                <a:latin typeface="Arial"/>
              </a:rPr>
              <a:t>Balancing </a:t>
            </a:r>
            <a:r>
              <a:rPr lang="en-US" dirty="0">
                <a:latin typeface="Arial"/>
              </a:rPr>
              <a:t>Informational </a:t>
            </a:r>
            <a:r>
              <a:rPr lang="en-US" dirty="0" smtClean="0">
                <a:latin typeface="Arial"/>
              </a:rPr>
              <a:t>&amp; </a:t>
            </a:r>
            <a:r>
              <a:rPr lang="en-US" dirty="0">
                <a:latin typeface="Arial"/>
              </a:rPr>
              <a:t>Literary Text 	</a:t>
            </a:r>
          </a:p>
          <a:p>
            <a:pPr lvl="1"/>
            <a:r>
              <a:rPr lang="en-US" dirty="0"/>
              <a:t>Knowledge in the </a:t>
            </a:r>
            <a:r>
              <a:rPr lang="en-US" dirty="0" smtClean="0"/>
              <a:t>Disciplines</a:t>
            </a:r>
          </a:p>
          <a:p>
            <a:pPr lvl="1"/>
            <a:r>
              <a:rPr lang="en-US" dirty="0"/>
              <a:t>Staircase of </a:t>
            </a:r>
            <a:r>
              <a:rPr lang="en-US" dirty="0" smtClean="0"/>
              <a:t>Complexity</a:t>
            </a:r>
          </a:p>
          <a:p>
            <a:pPr lvl="1"/>
            <a:r>
              <a:rPr lang="en-US" dirty="0"/>
              <a:t>Text-based </a:t>
            </a:r>
            <a:r>
              <a:rPr lang="en-US" dirty="0" smtClean="0"/>
              <a:t>Answers</a:t>
            </a:r>
          </a:p>
          <a:p>
            <a:pPr lvl="1"/>
            <a:r>
              <a:rPr lang="en-US" dirty="0" smtClean="0"/>
              <a:t>Writing for Sources</a:t>
            </a:r>
          </a:p>
          <a:p>
            <a:pPr lvl="1"/>
            <a:r>
              <a:rPr lang="en-US" dirty="0" smtClean="0"/>
              <a:t>Academic Vocabulary</a:t>
            </a:r>
            <a:r>
              <a:rPr lang="en-US" dirty="0"/>
              <a:t>	</a:t>
            </a:r>
            <a:endParaRPr lang="en-US" dirty="0" smtClean="0"/>
          </a:p>
          <a:p>
            <a:r>
              <a:rPr lang="en-US" b="1" i="1" dirty="0" smtClean="0"/>
              <a:t>Expeditionary Learning here during last week in June?</a:t>
            </a:r>
            <a:endParaRPr lang="en-US" b="1" i="1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903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Standards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Generation Science Standards</a:t>
            </a:r>
          </a:p>
          <a:p>
            <a:r>
              <a:rPr lang="en-US" dirty="0" smtClean="0"/>
              <a:t>Common Core-infused K-8 Social Studies</a:t>
            </a:r>
          </a:p>
          <a:p>
            <a:r>
              <a:rPr lang="en-US" dirty="0" smtClean="0"/>
              <a:t>Next Generation Arts Standards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326" y="3708519"/>
            <a:ext cx="3348789" cy="2508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04405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Introductions</a:t>
            </a:r>
          </a:p>
          <a:p>
            <a:r>
              <a:rPr lang="en-US" dirty="0" smtClean="0"/>
              <a:t>Overview of 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4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Standards to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Five Big Ideas (From Common Core Standards to Curriculum) </a:t>
            </a:r>
            <a:endParaRPr lang="en-US" dirty="0" smtClean="0"/>
          </a:p>
          <a:p>
            <a:pPr lvl="1"/>
            <a:r>
              <a:rPr lang="en-US" dirty="0" smtClean="0"/>
              <a:t>Divide up the article</a:t>
            </a:r>
          </a:p>
          <a:p>
            <a:pPr lvl="1"/>
            <a:r>
              <a:rPr lang="en-US" dirty="0" smtClean="0"/>
              <a:t>Read part</a:t>
            </a:r>
          </a:p>
          <a:p>
            <a:pPr lvl="1"/>
            <a:r>
              <a:rPr lang="en-US" dirty="0" smtClean="0"/>
              <a:t>Share what you read; record on organizer</a:t>
            </a:r>
          </a:p>
          <a:p>
            <a:pPr lvl="2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0064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Connect common formative/interim assessments to SLOs</a:t>
            </a:r>
          </a:p>
          <a:p>
            <a:pPr lvl="1"/>
            <a:r>
              <a:rPr lang="en-US" dirty="0" smtClean="0"/>
              <a:t>We can do for you</a:t>
            </a:r>
          </a:p>
          <a:p>
            <a:pPr lvl="1"/>
            <a:r>
              <a:rPr lang="en-US" dirty="0" smtClean="0"/>
              <a:t>Turn-keyable by you</a:t>
            </a:r>
          </a:p>
          <a:p>
            <a:pPr lvl="1"/>
            <a:r>
              <a:rPr lang="en-US" dirty="0" smtClean="0"/>
              <a:t>Do for you another time</a:t>
            </a:r>
          </a:p>
          <a:p>
            <a:r>
              <a:rPr lang="en-US" dirty="0" smtClean="0"/>
              <a:t>Two goals</a:t>
            </a:r>
          </a:p>
          <a:p>
            <a:pPr lvl="1"/>
            <a:r>
              <a:rPr lang="en-US" dirty="0" smtClean="0"/>
              <a:t>Calendar for assessments (w/ priorities)</a:t>
            </a:r>
          </a:p>
          <a:p>
            <a:pPr lvl="1"/>
            <a:r>
              <a:rPr lang="en-US" dirty="0" smtClean="0"/>
              <a:t>First assessment ready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2066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34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1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3496" y="1322985"/>
            <a:ext cx="1480983" cy="2143546"/>
            <a:chOff x="1313496" y="1322985"/>
            <a:chExt cx="1480983" cy="2143546"/>
          </a:xfrm>
        </p:grpSpPr>
        <p:sp>
          <p:nvSpPr>
            <p:cNvPr id="10" name="Down Arrow 9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6827" y="1322985"/>
            <a:ext cx="1480983" cy="2143546"/>
            <a:chOff x="1313496" y="1322985"/>
            <a:chExt cx="1480983" cy="2143546"/>
          </a:xfrm>
        </p:grpSpPr>
        <p:sp>
          <p:nvSpPr>
            <p:cNvPr id="15" name="Down Arrow 14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8594" y="1322985"/>
            <a:ext cx="1480983" cy="2143546"/>
            <a:chOff x="1313496" y="1322985"/>
            <a:chExt cx="1480983" cy="2143546"/>
          </a:xfrm>
        </p:grpSpPr>
        <p:sp>
          <p:nvSpPr>
            <p:cNvPr id="18" name="Down Arrow 17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2696" y="3794481"/>
            <a:ext cx="1480983" cy="2182157"/>
            <a:chOff x="2532696" y="2893713"/>
            <a:chExt cx="1480983" cy="2182157"/>
          </a:xfrm>
        </p:grpSpPr>
        <p:sp>
          <p:nvSpPr>
            <p:cNvPr id="21" name="Down Arrow 20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3716" y="3794481"/>
            <a:ext cx="1480983" cy="2182157"/>
            <a:chOff x="2532696" y="2893713"/>
            <a:chExt cx="1480983" cy="2182157"/>
          </a:xfrm>
        </p:grpSpPr>
        <p:sp>
          <p:nvSpPr>
            <p:cNvPr id="25" name="Down Arrow 24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8425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3496" y="1322985"/>
            <a:ext cx="1480983" cy="2143546"/>
            <a:chOff x="1313496" y="1322985"/>
            <a:chExt cx="1480983" cy="2143546"/>
          </a:xfrm>
        </p:grpSpPr>
        <p:sp>
          <p:nvSpPr>
            <p:cNvPr id="10" name="Down Arrow 9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6827" y="1322985"/>
            <a:ext cx="1480983" cy="2143546"/>
            <a:chOff x="1313496" y="1322985"/>
            <a:chExt cx="1480983" cy="2143546"/>
          </a:xfrm>
        </p:grpSpPr>
        <p:sp>
          <p:nvSpPr>
            <p:cNvPr id="15" name="Down Arrow 14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8594" y="1322985"/>
            <a:ext cx="1480983" cy="2143546"/>
            <a:chOff x="1313496" y="1322985"/>
            <a:chExt cx="1480983" cy="2143546"/>
          </a:xfrm>
        </p:grpSpPr>
        <p:sp>
          <p:nvSpPr>
            <p:cNvPr id="18" name="Down Arrow 17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2696" y="3794481"/>
            <a:ext cx="1480983" cy="2182157"/>
            <a:chOff x="2532696" y="2893713"/>
            <a:chExt cx="1480983" cy="2182157"/>
          </a:xfrm>
        </p:grpSpPr>
        <p:sp>
          <p:nvSpPr>
            <p:cNvPr id="21" name="Down Arrow 20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3716" y="3794481"/>
            <a:ext cx="1480983" cy="2182157"/>
            <a:chOff x="2532696" y="2893713"/>
            <a:chExt cx="1480983" cy="2182157"/>
          </a:xfrm>
        </p:grpSpPr>
        <p:sp>
          <p:nvSpPr>
            <p:cNvPr id="25" name="Down Arrow 24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709288" y="222458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013679" y="222458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70117" y="222458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2902219" y="3507474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231020" y="3507473"/>
            <a:ext cx="706375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48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64024" y="3630304"/>
            <a:ext cx="8243248" cy="0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ight Arrow 3"/>
          <p:cNvSpPr/>
          <p:nvPr/>
        </p:nvSpPr>
        <p:spPr>
          <a:xfrm>
            <a:off x="464024" y="3302758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 flipH="1">
            <a:off x="8243248" y="3289110"/>
            <a:ext cx="464024" cy="68238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-33730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September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7853866" y="2435704"/>
            <a:ext cx="1337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June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6200000">
            <a:off x="-324041" y="4762648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Baseline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rot="16200000">
            <a:off x="7560438" y="4749001"/>
            <a:ext cx="1924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SLO Summative</a:t>
            </a:r>
            <a:endParaRPr lang="en-US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1313496" y="1322985"/>
            <a:ext cx="1480983" cy="2143546"/>
            <a:chOff x="1313496" y="1322985"/>
            <a:chExt cx="1480983" cy="2143546"/>
          </a:xfrm>
        </p:grpSpPr>
        <p:sp>
          <p:nvSpPr>
            <p:cNvPr id="10" name="Down Arrow 9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5846827" y="1322985"/>
            <a:ext cx="1480983" cy="2143546"/>
            <a:chOff x="1313496" y="1322985"/>
            <a:chExt cx="1480983" cy="2143546"/>
          </a:xfrm>
        </p:grpSpPr>
        <p:sp>
          <p:nvSpPr>
            <p:cNvPr id="15" name="Down Arrow 14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608594" y="1322985"/>
            <a:ext cx="1480983" cy="2143546"/>
            <a:chOff x="1313496" y="1322985"/>
            <a:chExt cx="1480983" cy="2143546"/>
          </a:xfrm>
        </p:grpSpPr>
        <p:sp>
          <p:nvSpPr>
            <p:cNvPr id="18" name="Down Arrow 17"/>
            <p:cNvSpPr/>
            <p:nvPr/>
          </p:nvSpPr>
          <p:spPr>
            <a:xfrm>
              <a:off x="1869743" y="2470245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13496" y="1322985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532696" y="3794481"/>
            <a:ext cx="1480983" cy="2182157"/>
            <a:chOff x="2532696" y="2893713"/>
            <a:chExt cx="1480983" cy="2182157"/>
          </a:xfrm>
        </p:grpSpPr>
        <p:sp>
          <p:nvSpPr>
            <p:cNvPr id="21" name="Down Arrow 20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843716" y="3794481"/>
            <a:ext cx="1480983" cy="2182157"/>
            <a:chOff x="2532696" y="2893713"/>
            <a:chExt cx="1480983" cy="2182157"/>
          </a:xfrm>
        </p:grpSpPr>
        <p:sp>
          <p:nvSpPr>
            <p:cNvPr id="25" name="Down Arrow 24"/>
            <p:cNvSpPr/>
            <p:nvPr/>
          </p:nvSpPr>
          <p:spPr>
            <a:xfrm flipV="1">
              <a:off x="3088943" y="2893713"/>
              <a:ext cx="368490" cy="996286"/>
            </a:xfrm>
            <a:prstGeom prst="down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532696" y="3875541"/>
              <a:ext cx="148098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Common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Formative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Interim</a:t>
              </a:r>
              <a:b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en-US" dirty="0" smtClean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rPr>
                <a:t>Assessment</a:t>
              </a:r>
              <a:endPara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Oval 1"/>
          <p:cNvSpPr/>
          <p:nvPr/>
        </p:nvSpPr>
        <p:spPr>
          <a:xfrm>
            <a:off x="1313496" y="1160040"/>
            <a:ext cx="1480983" cy="1651383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3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Data-Driven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AM 2.5 hrs</a:t>
            </a:r>
          </a:p>
          <a:p>
            <a:pPr lvl="1"/>
            <a:r>
              <a:rPr lang="en-US" dirty="0" smtClean="0"/>
              <a:t>Balanced Assessment System</a:t>
            </a:r>
          </a:p>
          <a:p>
            <a:pPr lvl="1"/>
            <a:r>
              <a:rPr lang="en-US" dirty="0" smtClean="0"/>
              <a:t>Six Shifts of DDI</a:t>
            </a:r>
          </a:p>
          <a:p>
            <a:pPr lvl="1"/>
            <a:r>
              <a:rPr lang="en-US" dirty="0" smtClean="0"/>
              <a:t>Assessment Construction 101</a:t>
            </a:r>
          </a:p>
          <a:p>
            <a:pPr lvl="1"/>
            <a:r>
              <a:rPr lang="en-US" dirty="0" smtClean="0"/>
              <a:t>Process for getting from SLO to calendar for common formative/interim assessments</a:t>
            </a:r>
          </a:p>
          <a:p>
            <a:pPr lvl="1"/>
            <a:r>
              <a:rPr lang="en-US" dirty="0" smtClean="0"/>
              <a:t>Process for getting first assessment done</a:t>
            </a:r>
          </a:p>
          <a:p>
            <a:r>
              <a:rPr lang="en-US" dirty="0" smtClean="0"/>
              <a:t>PM 2.5 hrs</a:t>
            </a:r>
          </a:p>
          <a:p>
            <a:pPr lvl="1"/>
            <a:r>
              <a:rPr lang="en-US" dirty="0" smtClean="0"/>
              <a:t>Work time (w/ support)</a:t>
            </a:r>
          </a:p>
          <a:p>
            <a:pPr lvl="1"/>
            <a:r>
              <a:rPr lang="en-US" dirty="0" smtClean="0"/>
              <a:t>Should be replicable for other interims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21629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873658"/>
          </a:xfrm>
        </p:spPr>
        <p:txBody>
          <a:bodyPr>
            <a:normAutofit/>
          </a:bodyPr>
          <a:lstStyle/>
          <a:p>
            <a:r>
              <a:rPr lang="en-US" dirty="0" smtClean="0"/>
              <a:t>PLCs at Work Summit</a:t>
            </a:r>
          </a:p>
          <a:p>
            <a:pPr lvl="1"/>
            <a:r>
              <a:rPr lang="en-US" dirty="0" smtClean="0"/>
              <a:t>Syracuse “too small” ???</a:t>
            </a:r>
          </a:p>
          <a:p>
            <a:pPr lvl="1"/>
            <a:r>
              <a:rPr lang="en-US" dirty="0" smtClean="0"/>
              <a:t>Suggesting “hybrid” event </a:t>
            </a:r>
            <a:r>
              <a:rPr lang="en-US" dirty="0"/>
              <a:t>for CNY: </a:t>
            </a:r>
            <a:r>
              <a:rPr lang="en-US" dirty="0" smtClean="0"/>
              <a:t>“We </a:t>
            </a:r>
            <a:r>
              <a:rPr lang="en-US" dirty="0"/>
              <a:t>prefer to use the term hybrid event because this is not going to be like sitting at your computer or watching the conference on TV. This is a multifaceted, participatory, and guided alternative experience that captures the collaborative dynamic of the conference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July 17-19, or August 5-7 available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63783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Long-term Planning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29710"/>
            <a:ext cx="8171390" cy="5055814"/>
          </a:xfrm>
        </p:spPr>
      </p:pic>
      <p:sp>
        <p:nvSpPr>
          <p:cNvPr id="3" name="TextBox 2"/>
          <p:cNvSpPr txBox="1"/>
          <p:nvPr/>
        </p:nvSpPr>
        <p:spPr>
          <a:xfrm rot="20813556">
            <a:off x="205585" y="3219860"/>
            <a:ext cx="8764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Stencil" pitchFamily="82" charset="0"/>
              </a:rPr>
              <a:t>How’s it going? Can we help?</a:t>
            </a:r>
            <a:endParaRPr lang="en-US" sz="4400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467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Graduation and Credentials</a:t>
            </a:r>
          </a:p>
          <a:p>
            <a:pPr lvl="1"/>
            <a:r>
              <a:rPr lang="en-US" dirty="0" smtClean="0"/>
              <a:t>Advanced designation with three math and/or science now available</a:t>
            </a:r>
          </a:p>
          <a:p>
            <a:pPr lvl="1"/>
            <a:r>
              <a:rPr lang="en-US" dirty="0" smtClean="0"/>
              <a:t>Can also have mastery annotation</a:t>
            </a:r>
          </a:p>
          <a:p>
            <a:pPr lvl="1"/>
            <a:r>
              <a:rPr lang="en-US" dirty="0" smtClean="0"/>
              <a:t>45-54 safety net expected to go into effect this year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2958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Other Business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45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Enterprise America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Construction proceeding </a:t>
            </a:r>
            <a:r>
              <a:rPr lang="en-US" dirty="0" smtClean="0"/>
              <a:t>at WCNY</a:t>
            </a:r>
          </a:p>
          <a:p>
            <a:r>
              <a:rPr lang="en-US" dirty="0" smtClean="0"/>
              <a:t>Hiring staff</a:t>
            </a:r>
          </a:p>
          <a:p>
            <a:r>
              <a:rPr lang="en-US" dirty="0" smtClean="0"/>
              <a:t>In services guide (with price structure)</a:t>
            </a:r>
          </a:p>
          <a:p>
            <a:r>
              <a:rPr lang="en-US" dirty="0" smtClean="0"/>
              <a:t>Via Science Center ($ and scheduling)</a:t>
            </a:r>
          </a:p>
          <a:p>
            <a:r>
              <a:rPr lang="en-US" dirty="0" smtClean="0"/>
              <a:t>Looking for early adopters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23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with Hill Communications</a:t>
            </a:r>
          </a:p>
          <a:p>
            <a:pPr lvl="1"/>
            <a:r>
              <a:rPr lang="en-US" dirty="0" smtClean="0"/>
              <a:t> Teacher interviews (10 minutes)</a:t>
            </a:r>
          </a:p>
          <a:p>
            <a:pPr lvl="1"/>
            <a:r>
              <a:rPr lang="en-US" dirty="0" smtClean="0"/>
              <a:t>Administrator interviews (10 minutes)</a:t>
            </a:r>
          </a:p>
          <a:p>
            <a:pPr lvl="1"/>
            <a:r>
              <a:rPr lang="en-US" dirty="0" smtClean="0"/>
              <a:t>HS student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2590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91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1339"/>
            <a:ext cx="8229600" cy="53655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How many scorers does it take to score a Regents exam?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V43YO1IK\MC900233518[1].wm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22" y="3396376"/>
            <a:ext cx="2702459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0603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Regents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Regional scoring not really “required”</a:t>
            </a:r>
          </a:p>
          <a:p>
            <a:r>
              <a:rPr lang="en-US" dirty="0" smtClean="0"/>
              <a:t>Trying to identify </a:t>
            </a:r>
            <a:r>
              <a:rPr lang="en-US" dirty="0" smtClean="0">
                <a:hlinkClick r:id="rId2" action="ppaction://hlinkfile"/>
              </a:rPr>
              <a:t>needs </a:t>
            </a:r>
            <a:r>
              <a:rPr lang="en-US" dirty="0" smtClean="0"/>
              <a:t>– not so easy</a:t>
            </a:r>
          </a:p>
          <a:p>
            <a:r>
              <a:rPr lang="en-US" dirty="0" smtClean="0"/>
              <a:t>Discussion</a:t>
            </a:r>
          </a:p>
          <a:p>
            <a:r>
              <a:rPr lang="en-US" dirty="0" smtClean="0"/>
              <a:t>Make clusters?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V43YO1IK\MC900233518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922" y="3396376"/>
            <a:ext cx="2702459" cy="318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8865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3-8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Affirm (or not) last years structure</a:t>
            </a:r>
          </a:p>
          <a:p>
            <a:r>
              <a:rPr lang="en-US" dirty="0" smtClean="0"/>
              <a:t>Review last year’s debriefing</a:t>
            </a:r>
          </a:p>
          <a:p>
            <a:r>
              <a:rPr lang="en-US" dirty="0" smtClean="0"/>
              <a:t>Consider </a:t>
            </a:r>
            <a:r>
              <a:rPr lang="en-US" i="1" dirty="0" smtClean="0"/>
              <a:t>some</a:t>
            </a:r>
            <a:r>
              <a:rPr lang="en-US" dirty="0" smtClean="0"/>
              <a:t> additional standardization</a:t>
            </a:r>
          </a:p>
          <a:p>
            <a:r>
              <a:rPr lang="en-US" dirty="0"/>
              <a:t>Identification of next steps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  <a:p>
            <a:pPr lvl="1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7262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i="1" dirty="0" smtClean="0"/>
              <a:t>Next</a:t>
            </a:r>
            <a:r>
              <a:rPr lang="en-US" dirty="0" smtClean="0"/>
              <a:t> BCIC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15, 2012</a:t>
            </a:r>
          </a:p>
          <a:p>
            <a:r>
              <a:rPr lang="en-US" dirty="0" smtClean="0"/>
              <a:t>Distance Learning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9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3-8 Assessment</a:t>
            </a:r>
          </a:p>
          <a:p>
            <a:pPr lvl="1"/>
            <a:r>
              <a:rPr lang="en-US" dirty="0" smtClean="0"/>
              <a:t>Testing guides due out soon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ormat change announcement impending</a:t>
            </a:r>
          </a:p>
          <a:p>
            <a:pPr lvl="1"/>
            <a:r>
              <a:rPr lang="en-US" dirty="0" smtClean="0"/>
              <a:t>Authentic text rules have changed</a:t>
            </a:r>
          </a:p>
          <a:p>
            <a:pPr lvl="1"/>
            <a:r>
              <a:rPr lang="en-US" dirty="0" smtClean="0"/>
              <a:t>Remind teachers of tools rules for math</a:t>
            </a:r>
          </a:p>
          <a:p>
            <a:pPr lvl="1"/>
            <a:r>
              <a:rPr lang="en-US" dirty="0" smtClean="0"/>
              <a:t>There will be training this year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438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SED Updates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Portal Update</a:t>
            </a:r>
          </a:p>
          <a:p>
            <a:pPr lvl="1"/>
            <a:r>
              <a:rPr lang="en-US" dirty="0" smtClean="0"/>
              <a:t>Parents will be able to start to sign-up in spring</a:t>
            </a:r>
          </a:p>
          <a:p>
            <a:pPr lvl="1"/>
            <a:r>
              <a:rPr lang="en-US" dirty="0" smtClean="0"/>
              <a:t>Principals will have to distribute PIN or password (to be in compliance with FERPA)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63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ITD</a:t>
            </a:r>
            <a:endParaRPr 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5" r="50000" b="5264"/>
          <a:stretch/>
        </p:blipFill>
        <p:spPr bwMode="auto">
          <a:xfrm>
            <a:off x="1010652" y="1285973"/>
            <a:ext cx="7329295" cy="50051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0748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CI&amp;A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Upcoming Programming</a:t>
            </a:r>
          </a:p>
          <a:p>
            <a:pPr lvl="1"/>
            <a:r>
              <a:rPr lang="en-US" dirty="0" smtClean="0"/>
              <a:t>Standards Based Planning: Instruction for All</a:t>
            </a:r>
          </a:p>
          <a:p>
            <a:pPr lvl="1"/>
            <a:r>
              <a:rPr lang="en-US" dirty="0" smtClean="0"/>
              <a:t>Looking at Quality Assessments for Quality</a:t>
            </a:r>
          </a:p>
          <a:p>
            <a:pPr lvl="1"/>
            <a:r>
              <a:rPr lang="en-US" dirty="0" smtClean="0"/>
              <a:t>CCLS: Prioritizing and Unwrapping to Build a CCLS-based unit</a:t>
            </a:r>
          </a:p>
          <a:p>
            <a:pPr lvl="1"/>
            <a:r>
              <a:rPr lang="en-US" dirty="0" smtClean="0"/>
              <a:t>Responsive Classroom</a:t>
            </a:r>
          </a:p>
          <a:p>
            <a:pPr lvl="1"/>
            <a:r>
              <a:rPr lang="en-US" dirty="0" smtClean="0"/>
              <a:t>CCLS Standards Based Unit Planning</a:t>
            </a:r>
          </a:p>
          <a:p>
            <a:pPr lvl="1"/>
            <a:r>
              <a:rPr lang="en-US" dirty="0" smtClean="0"/>
              <a:t>CCLS for ELA: Instructional Shifts for Literacy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917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Registration </a:t>
            </a:r>
            <a:r>
              <a:rPr lang="en-US" dirty="0" smtClean="0"/>
              <a:t>open on MLP for Red System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710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Centers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853939"/>
      </p:ext>
    </p:extLst>
  </p:cSld>
  <p:clrMapOvr>
    <a:masterClrMapping/>
  </p:clrMapOvr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728</TotalTime>
  <Words>639</Words>
  <Application>Microsoft Office PowerPoint</Application>
  <PresentationFormat>On-screen Show (4:3)</PresentationFormat>
  <Paragraphs>159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IS_template</vt:lpstr>
      <vt:lpstr>1_IS_template</vt:lpstr>
      <vt:lpstr>BCIC Meeting</vt:lpstr>
      <vt:lpstr>Welcome</vt:lpstr>
      <vt:lpstr>SED Updates</vt:lpstr>
      <vt:lpstr>SED Updates</vt:lpstr>
      <vt:lpstr>SED Updates</vt:lpstr>
      <vt:lpstr>ITD</vt:lpstr>
      <vt:lpstr>CI&amp;A</vt:lpstr>
      <vt:lpstr>Literacy Programs</vt:lpstr>
      <vt:lpstr>Teacher Centers</vt:lpstr>
      <vt:lpstr>PowerPoint Presentation</vt:lpstr>
      <vt:lpstr>Social Media and ISS</vt:lpstr>
      <vt:lpstr>PowerPoint Presentation</vt:lpstr>
      <vt:lpstr>PowerPoint Presentation</vt:lpstr>
      <vt:lpstr>PowerPoint Presentation</vt:lpstr>
      <vt:lpstr>Race To The Top</vt:lpstr>
      <vt:lpstr>Math</vt:lpstr>
      <vt:lpstr>Math</vt:lpstr>
      <vt:lpstr>ELA</vt:lpstr>
      <vt:lpstr>Other Standards</vt:lpstr>
      <vt:lpstr>Standards to Curriculum</vt:lpstr>
      <vt:lpstr>Data-Driven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Data-Driven Instruction</vt:lpstr>
      <vt:lpstr>Culture</vt:lpstr>
      <vt:lpstr>Long-term Planning</vt:lpstr>
      <vt:lpstr>Other Business</vt:lpstr>
      <vt:lpstr>Enterprise America</vt:lpstr>
      <vt:lpstr>Research Project</vt:lpstr>
      <vt:lpstr>Assessment</vt:lpstr>
      <vt:lpstr>PowerPoint Presentation</vt:lpstr>
      <vt:lpstr>Regents Scoring</vt:lpstr>
      <vt:lpstr>3-8 Scoring</vt:lpstr>
      <vt:lpstr>Next BCIC Meeting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Jeff Craig</cp:lastModifiedBy>
  <cp:revision>54</cp:revision>
  <cp:lastPrinted>2012-09-19T12:33:24Z</cp:lastPrinted>
  <dcterms:created xsi:type="dcterms:W3CDTF">2012-08-15T11:27:34Z</dcterms:created>
  <dcterms:modified xsi:type="dcterms:W3CDTF">2012-10-18T11:51:13Z</dcterms:modified>
</cp:coreProperties>
</file>